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8" r:id="rId4"/>
    <p:sldId id="259" r:id="rId5"/>
    <p:sldId id="281" r:id="rId6"/>
    <p:sldId id="282" r:id="rId7"/>
    <p:sldId id="283" r:id="rId8"/>
    <p:sldId id="284" r:id="rId9"/>
    <p:sldId id="285" r:id="rId10"/>
    <p:sldId id="260" r:id="rId11"/>
    <p:sldId id="261" r:id="rId12"/>
    <p:sldId id="262" r:id="rId13"/>
    <p:sldId id="263" r:id="rId14"/>
    <p:sldId id="264" r:id="rId15"/>
    <p:sldId id="265" r:id="rId16"/>
    <p:sldId id="266" r:id="rId17"/>
    <p:sldId id="267" r:id="rId18"/>
    <p:sldId id="274" r:id="rId19"/>
    <p:sldId id="273" r:id="rId20"/>
    <p:sldId id="275" r:id="rId21"/>
    <p:sldId id="276" r:id="rId22"/>
    <p:sldId id="277" r:id="rId23"/>
    <p:sldId id="278" r:id="rId24"/>
    <p:sldId id="279" r:id="rId25"/>
    <p:sldId id="280" r:id="rId26"/>
    <p:sldId id="268" r:id="rId27"/>
    <p:sldId id="286" r:id="rId28"/>
    <p:sldId id="287" r:id="rId29"/>
    <p:sldId id="288" r:id="rId30"/>
  </p:sldIdLst>
  <p:sldSz cx="18288000" cy="10287000"/>
  <p:notesSz cx="6858000" cy="9144000"/>
  <p:embeddedFontLst>
    <p:embeddedFont>
      <p:font typeface="Montserrat Ultra-Bold" panose="020B0604020202020204" charset="0"/>
      <p:regular r:id="rId31"/>
    </p:embeddedFont>
    <p:embeddedFont>
      <p:font typeface="Montserrat Bold" panose="020B0604020202020204" charset="0"/>
      <p:regular r:id="rId32"/>
    </p:embeddedFont>
    <p:embeddedFont>
      <p:font typeface="Montserrat"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5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524"/>
        <p:cNvGrpSpPr/>
        <p:nvPr/>
      </p:nvGrpSpPr>
      <p:grpSpPr>
        <a:xfrm>
          <a:off x="0" y="0"/>
          <a:ext cx="0" cy="0"/>
          <a:chOff x="0" y="0"/>
          <a:chExt cx="0" cy="0"/>
        </a:xfrm>
      </p:grpSpPr>
    </p:spTree>
    <p:extLst>
      <p:ext uri="{BB962C8B-B14F-4D97-AF65-F5344CB8AC3E}">
        <p14:creationId xmlns:p14="http://schemas.microsoft.com/office/powerpoint/2010/main" val="364096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598D"/>
        </a:solidFill>
        <a:effectLst/>
      </p:bgPr>
    </p:bg>
    <p:spTree>
      <p:nvGrpSpPr>
        <p:cNvPr id="1" name=""/>
        <p:cNvGrpSpPr/>
        <p:nvPr/>
      </p:nvGrpSpPr>
      <p:grpSpPr>
        <a:xfrm>
          <a:off x="0" y="0"/>
          <a:ext cx="0" cy="0"/>
          <a:chOff x="0" y="0"/>
          <a:chExt cx="0" cy="0"/>
        </a:xfrm>
      </p:grpSpPr>
      <p:grpSp>
        <p:nvGrpSpPr>
          <p:cNvPr id="2" name="Group 2"/>
          <p:cNvGrpSpPr/>
          <p:nvPr/>
        </p:nvGrpSpPr>
        <p:grpSpPr>
          <a:xfrm>
            <a:off x="7158324" y="0"/>
            <a:ext cx="11129676" cy="10287000"/>
            <a:chOff x="0" y="0"/>
            <a:chExt cx="14839567" cy="13716000"/>
          </a:xfrm>
        </p:grpSpPr>
        <p:pic>
          <p:nvPicPr>
            <p:cNvPr id="3" name="Picture 3"/>
            <p:cNvPicPr>
              <a:picLocks noChangeAspect="1"/>
            </p:cNvPicPr>
            <p:nvPr/>
          </p:nvPicPr>
          <p:blipFill>
            <a:blip r:embed="rId2"/>
            <a:srcRect r="18856"/>
            <a:stretch>
              <a:fillRect/>
            </a:stretch>
          </p:blipFill>
          <p:spPr>
            <a:xfrm>
              <a:off x="0" y="0"/>
              <a:ext cx="14839567" cy="13716000"/>
            </a:xfrm>
            <a:prstGeom prst="rect">
              <a:avLst/>
            </a:prstGeom>
          </p:spPr>
        </p:pic>
      </p:grpSp>
      <p:sp>
        <p:nvSpPr>
          <p:cNvPr id="4" name="Freeform 4"/>
          <p:cNvSpPr/>
          <p:nvPr/>
        </p:nvSpPr>
        <p:spPr>
          <a:xfrm rot="-5400000">
            <a:off x="16799708" y="1055075"/>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5" name="TextBox 5"/>
          <p:cNvSpPr txBox="1"/>
          <p:nvPr/>
        </p:nvSpPr>
        <p:spPr>
          <a:xfrm>
            <a:off x="1028700" y="3588871"/>
            <a:ext cx="13220700" cy="1249829"/>
          </a:xfrm>
          <a:prstGeom prst="rect">
            <a:avLst/>
          </a:prstGeom>
        </p:spPr>
        <p:txBody>
          <a:bodyPr wrap="square" lIns="0" tIns="0" rIns="0" bIns="0" rtlCol="0" anchor="t">
            <a:spAutoFit/>
          </a:bodyPr>
          <a:lstStyle/>
          <a:p>
            <a:pPr algn="l">
              <a:lnSpc>
                <a:spcPts val="9729"/>
              </a:lnSpc>
            </a:pPr>
            <a:r>
              <a:rPr lang="en-US" sz="10000" b="1" dirty="0">
                <a:solidFill>
                  <a:srgbClr val="FFFFFF"/>
                </a:solidFill>
                <a:latin typeface="Montserrat Ultra-Bold"/>
                <a:ea typeface="Montserrat Ultra-Bold"/>
                <a:cs typeface="Montserrat Ultra-Bold"/>
                <a:sym typeface="Montserrat Ultra-Bold"/>
              </a:rPr>
              <a:t>LinkedIn Summary</a:t>
            </a:r>
          </a:p>
        </p:txBody>
      </p:sp>
      <p:sp>
        <p:nvSpPr>
          <p:cNvPr id="6" name="TextBox 6"/>
          <p:cNvSpPr txBox="1"/>
          <p:nvPr/>
        </p:nvSpPr>
        <p:spPr>
          <a:xfrm>
            <a:off x="1028700" y="5194238"/>
            <a:ext cx="5099376" cy="1313181"/>
          </a:xfrm>
          <a:prstGeom prst="rect">
            <a:avLst/>
          </a:prstGeom>
        </p:spPr>
        <p:txBody>
          <a:bodyPr lIns="0" tIns="0" rIns="0" bIns="0" rtlCol="0" anchor="t">
            <a:spAutoFit/>
          </a:bodyPr>
          <a:lstStyle/>
          <a:p>
            <a:pPr algn="l">
              <a:lnSpc>
                <a:spcPts val="5319"/>
              </a:lnSpc>
            </a:pPr>
            <a:r>
              <a:rPr lang="en-US" sz="3799" b="1" dirty="0">
                <a:solidFill>
                  <a:srgbClr val="FFFFFF"/>
                </a:solidFill>
                <a:latin typeface="Montserrat"/>
                <a:ea typeface="Montserrat"/>
                <a:cs typeface="Montserrat"/>
                <a:sym typeface="Montserrat"/>
              </a:rPr>
              <a:t>DEPI</a:t>
            </a:r>
            <a:r>
              <a:rPr lang="en-US" sz="3799" dirty="0">
                <a:solidFill>
                  <a:srgbClr val="FFFFFF"/>
                </a:solidFill>
                <a:latin typeface="Montserrat"/>
                <a:ea typeface="Montserrat"/>
                <a:cs typeface="Montserrat"/>
                <a:sym typeface="Montserrat"/>
              </a:rPr>
              <a:t> Graduation Project 2024</a:t>
            </a:r>
          </a:p>
        </p:txBody>
      </p:sp>
      <p:sp>
        <p:nvSpPr>
          <p:cNvPr id="7" name="TextBox 7"/>
          <p:cNvSpPr txBox="1"/>
          <p:nvPr/>
        </p:nvSpPr>
        <p:spPr>
          <a:xfrm>
            <a:off x="1019175" y="6781732"/>
            <a:ext cx="6394338" cy="952568"/>
          </a:xfrm>
          <a:prstGeom prst="rect">
            <a:avLst/>
          </a:prstGeom>
        </p:spPr>
        <p:txBody>
          <a:bodyPr lIns="0" tIns="0" rIns="0" bIns="0" rtlCol="0" anchor="t">
            <a:spAutoFit/>
          </a:bodyPr>
          <a:lstStyle/>
          <a:p>
            <a:pPr algn="l">
              <a:lnSpc>
                <a:spcPts val="3812"/>
              </a:lnSpc>
            </a:pPr>
            <a:r>
              <a:rPr lang="en-US" sz="3150" b="1" dirty="0">
                <a:solidFill>
                  <a:srgbClr val="FFFFFF"/>
                </a:solidFill>
                <a:latin typeface="Montserrat"/>
                <a:ea typeface="Montserrat"/>
                <a:cs typeface="Montserrat"/>
                <a:sym typeface="Montserrat"/>
              </a:rPr>
              <a:t>Instructor</a:t>
            </a:r>
            <a:r>
              <a:rPr lang="en-US" sz="3150" dirty="0">
                <a:solidFill>
                  <a:srgbClr val="FFFFFF"/>
                </a:solidFill>
                <a:latin typeface="Montserrat"/>
                <a:ea typeface="Montserrat"/>
                <a:cs typeface="Montserrat"/>
                <a:sym typeface="Montserrat"/>
              </a:rPr>
              <a:t>: Ahmed </a:t>
            </a:r>
            <a:r>
              <a:rPr lang="en-US" sz="3150" dirty="0" err="1">
                <a:solidFill>
                  <a:srgbClr val="FFFFFF"/>
                </a:solidFill>
                <a:latin typeface="Montserrat"/>
                <a:ea typeface="Montserrat"/>
                <a:cs typeface="Montserrat"/>
                <a:sym typeface="Montserrat"/>
              </a:rPr>
              <a:t>Abdellatif</a:t>
            </a:r>
            <a:endParaRPr lang="en-US" sz="3150" dirty="0">
              <a:solidFill>
                <a:srgbClr val="FFFFFF"/>
              </a:solidFill>
              <a:latin typeface="Montserrat"/>
              <a:ea typeface="Montserrat"/>
              <a:cs typeface="Montserrat"/>
              <a:sym typeface="Montserrat"/>
            </a:endParaRPr>
          </a:p>
          <a:p>
            <a:pPr algn="l">
              <a:lnSpc>
                <a:spcPts val="3812"/>
              </a:lnSpc>
            </a:pPr>
            <a:r>
              <a:rPr lang="en-US" sz="3150" b="1" dirty="0">
                <a:solidFill>
                  <a:srgbClr val="FFFFFF"/>
                </a:solidFill>
                <a:latin typeface="Montserrat"/>
                <a:ea typeface="Montserrat"/>
                <a:cs typeface="Montserrat"/>
                <a:sym typeface="Montserrat"/>
              </a:rPr>
              <a:t>AST</a:t>
            </a:r>
            <a:r>
              <a:rPr lang="en-US" sz="3150" dirty="0">
                <a:solidFill>
                  <a:srgbClr val="FFFFFF"/>
                </a:solidFill>
                <a:latin typeface="Montserrat"/>
                <a:ea typeface="Montserrat"/>
                <a:cs typeface="Montserrat"/>
                <a:sym typeface="Montserrat"/>
              </a:rPr>
              <a:t> Company </a:t>
            </a:r>
          </a:p>
        </p:txBody>
      </p:sp>
      <p:sp>
        <p:nvSpPr>
          <p:cNvPr id="9" name="AutoShape 9"/>
          <p:cNvSpPr/>
          <p:nvPr/>
        </p:nvSpPr>
        <p:spPr>
          <a:xfrm>
            <a:off x="1028700" y="4865754"/>
            <a:ext cx="2261045" cy="0"/>
          </a:xfrm>
          <a:prstGeom prst="line">
            <a:avLst/>
          </a:prstGeom>
          <a:ln w="104775" cap="rnd">
            <a:solidFill>
              <a:srgbClr val="FFFFFF"/>
            </a:solidFill>
            <a:prstDash val="solid"/>
            <a:headEnd type="none" w="sm" len="sm"/>
            <a:tailEnd type="none" w="sm" len="sm"/>
          </a:ln>
        </p:spPr>
        <p:txBody>
          <a:bodyPr/>
          <a:lstStyle/>
          <a:p>
            <a:endParaRPr lang="en-US"/>
          </a:p>
        </p:txBody>
      </p:sp>
      <p:pic>
        <p:nvPicPr>
          <p:cNvPr id="1026" name="Picture 2">
            <a:extLst>
              <a:ext uri="{FF2B5EF4-FFF2-40B4-BE49-F238E27FC236}">
                <a16:creationId xmlns:a16="http://schemas.microsoft.com/office/drawing/2014/main" id="{3C8E2937-92A3-7034-617C-15BBE53CFE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0" r="17334"/>
          <a:stretch/>
        </p:blipFill>
        <p:spPr bwMode="auto">
          <a:xfrm>
            <a:off x="15621004" y="360482"/>
            <a:ext cx="1904993"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4446" y="651078"/>
            <a:ext cx="17279107" cy="8769147"/>
          </a:xfrm>
          <a:custGeom>
            <a:avLst/>
            <a:gdLst/>
            <a:ahLst/>
            <a:cxnLst/>
            <a:rect l="l" t="t" r="r" b="b"/>
            <a:pathLst>
              <a:path w="17279107" h="8769147">
                <a:moveTo>
                  <a:pt x="0" y="0"/>
                </a:moveTo>
                <a:lnTo>
                  <a:pt x="17279108" y="0"/>
                </a:lnTo>
                <a:lnTo>
                  <a:pt x="17279108" y="8769147"/>
                </a:lnTo>
                <a:lnTo>
                  <a:pt x="0" y="876914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08525" y="2467983"/>
            <a:ext cx="2305047" cy="927739"/>
          </a:xfrm>
          <a:prstGeom prst="rect">
            <a:avLst/>
          </a:prstGeom>
        </p:spPr>
        <p:txBody>
          <a:bodyPr lIns="0" tIns="0" rIns="0" bIns="0" rtlCol="0" anchor="t">
            <a:spAutoFit/>
          </a:bodyPr>
          <a:lstStyle/>
          <a:p>
            <a:pPr algn="l">
              <a:lnSpc>
                <a:spcPts val="6900"/>
              </a:lnSpc>
              <a:spcBef>
                <a:spcPct val="0"/>
              </a:spcBef>
            </a:pPr>
            <a:r>
              <a:rPr lang="en-US" sz="6900" b="1">
                <a:solidFill>
                  <a:srgbClr val="19598D"/>
                </a:solidFill>
                <a:latin typeface="Montserrat Ultra-Bold"/>
                <a:ea typeface="Montserrat Ultra-Bold"/>
                <a:cs typeface="Montserrat Ultra-Bold"/>
                <a:sym typeface="Montserrat Ultra-Bold"/>
              </a:rPr>
              <a:t>ERD </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009" y="2327943"/>
            <a:ext cx="18729014" cy="7468194"/>
          </a:xfrm>
          <a:custGeom>
            <a:avLst/>
            <a:gdLst/>
            <a:ahLst/>
            <a:cxnLst/>
            <a:rect l="l" t="t" r="r" b="b"/>
            <a:pathLst>
              <a:path w="18729014" h="7468194">
                <a:moveTo>
                  <a:pt x="0" y="0"/>
                </a:moveTo>
                <a:lnTo>
                  <a:pt x="18729014" y="0"/>
                </a:lnTo>
                <a:lnTo>
                  <a:pt x="18729014" y="7468194"/>
                </a:lnTo>
                <a:lnTo>
                  <a:pt x="0" y="74681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79009" y="687068"/>
            <a:ext cx="6193729" cy="788040"/>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Modeling</a:t>
            </a:r>
          </a:p>
        </p:txBody>
      </p:sp>
      <p:sp>
        <p:nvSpPr>
          <p:cNvPr id="4" name="TextBox 4"/>
          <p:cNvSpPr txBox="1"/>
          <p:nvPr/>
        </p:nvSpPr>
        <p:spPr>
          <a:xfrm>
            <a:off x="379009" y="1694182"/>
            <a:ext cx="15972058" cy="970280"/>
          </a:xfrm>
          <a:prstGeom prst="rect">
            <a:avLst/>
          </a:prstGeom>
        </p:spPr>
        <p:txBody>
          <a:bodyPr lIns="0" tIns="0" rIns="0" bIns="0" rtlCol="0" anchor="t">
            <a:spAutoFit/>
          </a:bodyPr>
          <a:lstStyle/>
          <a:p>
            <a:pPr algn="l">
              <a:lnSpc>
                <a:spcPts val="3100"/>
              </a:lnSpc>
            </a:pPr>
            <a:r>
              <a:rPr lang="en-US" sz="3100">
                <a:solidFill>
                  <a:srgbClr val="19598D"/>
                </a:solidFill>
                <a:latin typeface="Montserrat"/>
                <a:ea typeface="Montserrat"/>
                <a:cs typeface="Montserrat"/>
                <a:sym typeface="Montserrat"/>
              </a:rPr>
              <a:t>1.Insert the cleaned data into MS SQL Server Management Studio using Wizard</a:t>
            </a:r>
          </a:p>
          <a:p>
            <a:pPr algn="l">
              <a:lnSpc>
                <a:spcPts val="4299"/>
              </a:lnSpc>
              <a:spcBef>
                <a:spcPct val="0"/>
              </a:spcBef>
            </a:pPr>
            <a:endParaRPr lang="en-US" sz="3100">
              <a:solidFill>
                <a:srgbClr val="19598D"/>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1277" y="2057410"/>
            <a:ext cx="16005447" cy="8002723"/>
          </a:xfrm>
          <a:custGeom>
            <a:avLst/>
            <a:gdLst/>
            <a:ahLst/>
            <a:cxnLst/>
            <a:rect l="l" t="t" r="r" b="b"/>
            <a:pathLst>
              <a:path w="16005447" h="8002723">
                <a:moveTo>
                  <a:pt x="0" y="0"/>
                </a:moveTo>
                <a:lnTo>
                  <a:pt x="16005446" y="0"/>
                </a:lnTo>
                <a:lnTo>
                  <a:pt x="16005446" y="8002724"/>
                </a:lnTo>
                <a:lnTo>
                  <a:pt x="0" y="8002724"/>
                </a:lnTo>
                <a:lnTo>
                  <a:pt x="0" y="0"/>
                </a:lnTo>
                <a:close/>
              </a:path>
            </a:pathLst>
          </a:custGeom>
          <a:blipFill>
            <a:blip r:embed="rId2"/>
            <a:stretch>
              <a:fillRect/>
            </a:stretch>
          </a:blipFill>
          <a:ln w="38100" cap="sq">
            <a:solidFill>
              <a:srgbClr val="19598D"/>
            </a:solidFill>
            <a:prstDash val="solid"/>
            <a:miter/>
          </a:ln>
        </p:spPr>
        <p:txBody>
          <a:bodyPr/>
          <a:lstStyle/>
          <a:p>
            <a:endParaRPr lang="en-US"/>
          </a:p>
        </p:txBody>
      </p:sp>
      <p:sp>
        <p:nvSpPr>
          <p:cNvPr id="3" name="TextBox 3"/>
          <p:cNvSpPr txBox="1"/>
          <p:nvPr/>
        </p:nvSpPr>
        <p:spPr>
          <a:xfrm>
            <a:off x="559984" y="467993"/>
            <a:ext cx="6193729" cy="788040"/>
          </a:xfrm>
          <a:prstGeom prst="rect">
            <a:avLst/>
          </a:prstGeom>
        </p:spPr>
        <p:txBody>
          <a:bodyPr lIns="0" tIns="0" rIns="0" bIns="0" rtlCol="0" anchor="t">
            <a:spAutoFit/>
          </a:bodyPr>
          <a:lstStyle/>
          <a:p>
            <a:pPr algn="l">
              <a:lnSpc>
                <a:spcPts val="5900"/>
              </a:lnSpc>
              <a:spcBef>
                <a:spcPct val="0"/>
              </a:spcBef>
            </a:pPr>
            <a:r>
              <a:rPr lang="en-US" sz="5900" b="1">
                <a:solidFill>
                  <a:srgbClr val="19598D"/>
                </a:solidFill>
                <a:latin typeface="Montserrat Ultra-Bold"/>
                <a:ea typeface="Montserrat Ultra-Bold"/>
                <a:cs typeface="Montserrat Ultra-Bold"/>
                <a:sym typeface="Montserrat Ultra-Bold"/>
              </a:rPr>
              <a:t>Data Modeling</a:t>
            </a:r>
          </a:p>
        </p:txBody>
      </p:sp>
      <p:sp>
        <p:nvSpPr>
          <p:cNvPr id="4" name="TextBox 4"/>
          <p:cNvSpPr txBox="1"/>
          <p:nvPr/>
        </p:nvSpPr>
        <p:spPr>
          <a:xfrm>
            <a:off x="579034" y="1414149"/>
            <a:ext cx="14248133" cy="424187"/>
          </a:xfrm>
          <a:prstGeom prst="rect">
            <a:avLst/>
          </a:prstGeom>
        </p:spPr>
        <p:txBody>
          <a:bodyPr lIns="0" tIns="0" rIns="0" bIns="0" rtlCol="0" anchor="t">
            <a:spAutoFit/>
          </a:bodyPr>
          <a:lstStyle/>
          <a:p>
            <a:pPr algn="l">
              <a:lnSpc>
                <a:spcPts val="3200"/>
              </a:lnSpc>
              <a:spcBef>
                <a:spcPct val="0"/>
              </a:spcBef>
            </a:pPr>
            <a:r>
              <a:rPr lang="en-US" sz="3200">
                <a:solidFill>
                  <a:srgbClr val="19598D"/>
                </a:solidFill>
                <a:latin typeface="Montserrat"/>
                <a:ea typeface="Montserrat"/>
                <a:cs typeface="Montserrat"/>
                <a:sym typeface="Montserrat"/>
              </a:rPr>
              <a:t>2. Primary Key for and Dimensional Tables  </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1736" y="1027088"/>
            <a:ext cx="10803027" cy="8677620"/>
          </a:xfrm>
          <a:custGeom>
            <a:avLst/>
            <a:gdLst/>
            <a:ahLst/>
            <a:cxnLst/>
            <a:rect l="l" t="t" r="r" b="b"/>
            <a:pathLst>
              <a:path w="10803027" h="8677620">
                <a:moveTo>
                  <a:pt x="0" y="0"/>
                </a:moveTo>
                <a:lnTo>
                  <a:pt x="10803027" y="0"/>
                </a:lnTo>
                <a:lnTo>
                  <a:pt x="10803027" y="8677619"/>
                </a:lnTo>
                <a:lnTo>
                  <a:pt x="0" y="8677619"/>
                </a:lnTo>
                <a:lnTo>
                  <a:pt x="0" y="0"/>
                </a:lnTo>
                <a:close/>
              </a:path>
            </a:pathLst>
          </a:custGeom>
          <a:blipFill>
            <a:blip r:embed="rId2"/>
            <a:stretch>
              <a:fillRect/>
            </a:stretch>
          </a:blipFill>
          <a:ln w="38100" cap="sq">
            <a:solidFill>
              <a:srgbClr val="19598D"/>
            </a:solidFill>
            <a:prstDash val="solid"/>
            <a:miter/>
          </a:ln>
        </p:spPr>
        <p:txBody>
          <a:bodyPr/>
          <a:lstStyle/>
          <a:p>
            <a:endParaRPr lang="en-US"/>
          </a:p>
        </p:txBody>
      </p:sp>
      <p:sp>
        <p:nvSpPr>
          <p:cNvPr id="3" name="TextBox 3"/>
          <p:cNvSpPr txBox="1"/>
          <p:nvPr/>
        </p:nvSpPr>
        <p:spPr>
          <a:xfrm>
            <a:off x="532912" y="990255"/>
            <a:ext cx="6308824" cy="788040"/>
          </a:xfrm>
          <a:prstGeom prst="rect">
            <a:avLst/>
          </a:prstGeom>
        </p:spPr>
        <p:txBody>
          <a:bodyPr lIns="0" tIns="0" rIns="0" bIns="0" rtlCol="0" anchor="t">
            <a:spAutoFit/>
          </a:bodyPr>
          <a:lstStyle/>
          <a:p>
            <a:pPr algn="l">
              <a:lnSpc>
                <a:spcPts val="5900"/>
              </a:lnSpc>
              <a:spcBef>
                <a:spcPct val="0"/>
              </a:spcBef>
            </a:pPr>
            <a:r>
              <a:rPr lang="en-US" sz="5900" b="1">
                <a:solidFill>
                  <a:srgbClr val="19598D"/>
                </a:solidFill>
                <a:latin typeface="Montserrat Ultra-Bold"/>
                <a:ea typeface="Montserrat Ultra-Bold"/>
                <a:cs typeface="Montserrat Ultra-Bold"/>
                <a:sym typeface="Montserrat Ultra-Bold"/>
              </a:rPr>
              <a:t>Data Modeling </a:t>
            </a:r>
          </a:p>
        </p:txBody>
      </p:sp>
      <p:sp>
        <p:nvSpPr>
          <p:cNvPr id="4" name="TextBox 4"/>
          <p:cNvSpPr txBox="1"/>
          <p:nvPr/>
        </p:nvSpPr>
        <p:spPr>
          <a:xfrm>
            <a:off x="532912" y="2098675"/>
            <a:ext cx="5941430" cy="4530725"/>
          </a:xfrm>
          <a:prstGeom prst="rect">
            <a:avLst/>
          </a:prstGeom>
        </p:spPr>
        <p:txBody>
          <a:bodyPr lIns="0" tIns="0" rIns="0" bIns="0" rtlCol="0" anchor="t">
            <a:spAutoFit/>
          </a:bodyPr>
          <a:lstStyle/>
          <a:p>
            <a:pPr algn="just">
              <a:lnSpc>
                <a:spcPts val="4199"/>
              </a:lnSpc>
            </a:pPr>
            <a:r>
              <a:rPr lang="en-US" sz="2999">
                <a:solidFill>
                  <a:srgbClr val="19598D"/>
                </a:solidFill>
                <a:latin typeface="Montserrat"/>
                <a:ea typeface="Montserrat"/>
                <a:cs typeface="Montserrat"/>
                <a:sym typeface="Montserrat"/>
              </a:rPr>
              <a:t>3.Link PK and FK with the tables</a:t>
            </a:r>
          </a:p>
          <a:p>
            <a:pPr algn="just">
              <a:lnSpc>
                <a:spcPts val="3499"/>
              </a:lnSpc>
            </a:pPr>
            <a:r>
              <a:rPr lang="en-US" sz="2499">
                <a:solidFill>
                  <a:srgbClr val="000000"/>
                </a:solidFill>
                <a:latin typeface="Montserrat"/>
                <a:ea typeface="Montserrat"/>
                <a:cs typeface="Montserrat"/>
                <a:sym typeface="Montserrat"/>
              </a:rPr>
              <a:t>Before this step I faced a problem with this link bcz the FK table have more values than PK tables, so I solved this problem by delete the data I don’t need it and solved this problem.</a:t>
            </a:r>
          </a:p>
          <a:p>
            <a:pPr algn="just">
              <a:lnSpc>
                <a:spcPts val="3499"/>
              </a:lnSpc>
            </a:pPr>
            <a:endParaRPr lang="en-US" sz="2499">
              <a:solidFill>
                <a:srgbClr val="000000"/>
              </a:solidFill>
              <a:latin typeface="Montserrat"/>
              <a:ea typeface="Montserrat"/>
              <a:cs typeface="Montserrat"/>
              <a:sym typeface="Montserrat"/>
            </a:endParaRPr>
          </a:p>
          <a:p>
            <a:pPr algn="just">
              <a:lnSpc>
                <a:spcPts val="3499"/>
              </a:lnSpc>
            </a:pPr>
            <a:endParaRPr lang="en-US" sz="2499">
              <a:solidFill>
                <a:srgbClr val="000000"/>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2145" y="1972021"/>
            <a:ext cx="15431410" cy="8043622"/>
          </a:xfrm>
          <a:custGeom>
            <a:avLst/>
            <a:gdLst/>
            <a:ahLst/>
            <a:cxnLst/>
            <a:rect l="l" t="t" r="r" b="b"/>
            <a:pathLst>
              <a:path w="15431410" h="8043622">
                <a:moveTo>
                  <a:pt x="0" y="0"/>
                </a:moveTo>
                <a:lnTo>
                  <a:pt x="15431410" y="0"/>
                </a:lnTo>
                <a:lnTo>
                  <a:pt x="15431410" y="8043622"/>
                </a:lnTo>
                <a:lnTo>
                  <a:pt x="0" y="8043622"/>
                </a:lnTo>
                <a:lnTo>
                  <a:pt x="0" y="0"/>
                </a:lnTo>
                <a:close/>
              </a:path>
            </a:pathLst>
          </a:custGeom>
          <a:blipFill>
            <a:blip r:embed="rId2"/>
            <a:stretch>
              <a:fillRect/>
            </a:stretch>
          </a:blipFill>
          <a:ln w="38100" cap="sq">
            <a:solidFill>
              <a:srgbClr val="19598D"/>
            </a:solidFill>
            <a:prstDash val="solid"/>
            <a:miter/>
          </a:ln>
        </p:spPr>
        <p:txBody>
          <a:bodyPr/>
          <a:lstStyle/>
          <a:p>
            <a:endParaRPr lang="en-US"/>
          </a:p>
        </p:txBody>
      </p:sp>
      <p:sp>
        <p:nvSpPr>
          <p:cNvPr id="3" name="TextBox 3"/>
          <p:cNvSpPr txBox="1"/>
          <p:nvPr/>
        </p:nvSpPr>
        <p:spPr>
          <a:xfrm>
            <a:off x="559984" y="467993"/>
            <a:ext cx="6193729" cy="788040"/>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Modeling</a:t>
            </a:r>
          </a:p>
        </p:txBody>
      </p:sp>
      <p:sp>
        <p:nvSpPr>
          <p:cNvPr id="4" name="TextBox 4"/>
          <p:cNvSpPr txBox="1"/>
          <p:nvPr/>
        </p:nvSpPr>
        <p:spPr>
          <a:xfrm>
            <a:off x="579034" y="1414149"/>
            <a:ext cx="14248133" cy="824237"/>
          </a:xfrm>
          <a:prstGeom prst="rect">
            <a:avLst/>
          </a:prstGeom>
        </p:spPr>
        <p:txBody>
          <a:bodyPr lIns="0" tIns="0" rIns="0" bIns="0" rtlCol="0" anchor="t">
            <a:spAutoFit/>
          </a:bodyPr>
          <a:lstStyle/>
          <a:p>
            <a:pPr algn="l">
              <a:lnSpc>
                <a:spcPts val="3200"/>
              </a:lnSpc>
            </a:pPr>
            <a:r>
              <a:rPr lang="en-US" sz="3200">
                <a:solidFill>
                  <a:srgbClr val="19598D"/>
                </a:solidFill>
                <a:latin typeface="Montserrat"/>
                <a:ea typeface="Montserrat"/>
                <a:cs typeface="Montserrat"/>
                <a:sym typeface="Montserrat"/>
              </a:rPr>
              <a:t>4. After solved this problem the next step was the link PK and FK</a:t>
            </a:r>
          </a:p>
          <a:p>
            <a:pPr algn="l">
              <a:lnSpc>
                <a:spcPts val="3200"/>
              </a:lnSpc>
              <a:spcBef>
                <a:spcPct val="0"/>
              </a:spcBef>
            </a:pPr>
            <a:endParaRPr lang="en-US" sz="3200">
              <a:solidFill>
                <a:srgbClr val="19598D"/>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308" y="1576303"/>
            <a:ext cx="16843866" cy="8106111"/>
          </a:xfrm>
          <a:custGeom>
            <a:avLst/>
            <a:gdLst/>
            <a:ahLst/>
            <a:cxnLst/>
            <a:rect l="l" t="t" r="r" b="b"/>
            <a:pathLst>
              <a:path w="16843866" h="8106111">
                <a:moveTo>
                  <a:pt x="0" y="0"/>
                </a:moveTo>
                <a:lnTo>
                  <a:pt x="16843866" y="0"/>
                </a:lnTo>
                <a:lnTo>
                  <a:pt x="16843866" y="8106110"/>
                </a:lnTo>
                <a:lnTo>
                  <a:pt x="0" y="8106110"/>
                </a:lnTo>
                <a:lnTo>
                  <a:pt x="0" y="0"/>
                </a:lnTo>
                <a:close/>
              </a:path>
            </a:pathLst>
          </a:custGeom>
          <a:blipFill>
            <a:blip r:embed="rId2"/>
            <a:stretch>
              <a:fillRect/>
            </a:stretch>
          </a:blipFill>
          <a:ln w="38100" cap="sq">
            <a:solidFill>
              <a:srgbClr val="19598D"/>
            </a:solidFill>
            <a:prstDash val="solid"/>
            <a:miter/>
          </a:ln>
        </p:spPr>
        <p:txBody>
          <a:bodyPr/>
          <a:lstStyle/>
          <a:p>
            <a:endParaRPr lang="en-US"/>
          </a:p>
        </p:txBody>
      </p:sp>
      <p:sp>
        <p:nvSpPr>
          <p:cNvPr id="3" name="TextBox 3"/>
          <p:cNvSpPr txBox="1"/>
          <p:nvPr/>
        </p:nvSpPr>
        <p:spPr>
          <a:xfrm>
            <a:off x="559984" y="467993"/>
            <a:ext cx="6193729" cy="788040"/>
          </a:xfrm>
          <a:prstGeom prst="rect">
            <a:avLst/>
          </a:prstGeom>
        </p:spPr>
        <p:txBody>
          <a:bodyPr lIns="0" tIns="0" rIns="0" bIns="0" rtlCol="0" anchor="t">
            <a:spAutoFit/>
          </a:bodyPr>
          <a:lstStyle/>
          <a:p>
            <a:pPr algn="l">
              <a:lnSpc>
                <a:spcPts val="5900"/>
              </a:lnSpc>
              <a:spcBef>
                <a:spcPct val="0"/>
              </a:spcBef>
            </a:pPr>
            <a:r>
              <a:rPr lang="en-US" sz="5900" b="1">
                <a:solidFill>
                  <a:srgbClr val="19598D"/>
                </a:solidFill>
                <a:latin typeface="Montserrat Ultra-Bold"/>
                <a:ea typeface="Montserrat Ultra-Bold"/>
                <a:cs typeface="Montserrat Ultra-Bold"/>
                <a:sym typeface="Montserrat Ultra-Bold"/>
              </a:rPr>
              <a:t>Data Modeling</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9984" y="2451251"/>
            <a:ext cx="17195573" cy="7012635"/>
          </a:xfrm>
          <a:custGeom>
            <a:avLst/>
            <a:gdLst/>
            <a:ahLst/>
            <a:cxnLst/>
            <a:rect l="l" t="t" r="r" b="b"/>
            <a:pathLst>
              <a:path w="17195573" h="7012635">
                <a:moveTo>
                  <a:pt x="0" y="0"/>
                </a:moveTo>
                <a:lnTo>
                  <a:pt x="17195574" y="0"/>
                </a:lnTo>
                <a:lnTo>
                  <a:pt x="17195574" y="7012635"/>
                </a:lnTo>
                <a:lnTo>
                  <a:pt x="0" y="7012635"/>
                </a:lnTo>
                <a:lnTo>
                  <a:pt x="0" y="0"/>
                </a:lnTo>
                <a:close/>
              </a:path>
            </a:pathLst>
          </a:custGeom>
          <a:blipFill>
            <a:blip r:embed="rId2"/>
            <a:stretch>
              <a:fillRect t="-727" b="-727"/>
            </a:stretch>
          </a:blipFill>
          <a:ln w="38100" cap="sq">
            <a:solidFill>
              <a:srgbClr val="19598D"/>
            </a:solidFill>
            <a:prstDash val="solid"/>
            <a:miter/>
          </a:ln>
        </p:spPr>
        <p:txBody>
          <a:bodyPr/>
          <a:lstStyle/>
          <a:p>
            <a:endParaRPr lang="en-US"/>
          </a:p>
        </p:txBody>
      </p:sp>
      <p:sp>
        <p:nvSpPr>
          <p:cNvPr id="3" name="TextBox 3"/>
          <p:cNvSpPr txBox="1"/>
          <p:nvPr/>
        </p:nvSpPr>
        <p:spPr>
          <a:xfrm>
            <a:off x="559984" y="467993"/>
            <a:ext cx="6193729" cy="788040"/>
          </a:xfrm>
          <a:prstGeom prst="rect">
            <a:avLst/>
          </a:prstGeom>
        </p:spPr>
        <p:txBody>
          <a:bodyPr lIns="0" tIns="0" rIns="0" bIns="0" rtlCol="0" anchor="t">
            <a:spAutoFit/>
          </a:bodyPr>
          <a:lstStyle/>
          <a:p>
            <a:pPr algn="l">
              <a:lnSpc>
                <a:spcPts val="5900"/>
              </a:lnSpc>
              <a:spcBef>
                <a:spcPct val="0"/>
              </a:spcBef>
            </a:pPr>
            <a:r>
              <a:rPr lang="en-US" sz="5900" b="1">
                <a:solidFill>
                  <a:srgbClr val="19598D"/>
                </a:solidFill>
                <a:latin typeface="Montserrat Ultra-Bold"/>
                <a:ea typeface="Montserrat Ultra-Bold"/>
                <a:cs typeface="Montserrat Ultra-Bold"/>
                <a:sym typeface="Montserrat Ultra-Bold"/>
              </a:rPr>
              <a:t>Data Modeling</a:t>
            </a:r>
          </a:p>
        </p:txBody>
      </p:sp>
      <p:sp>
        <p:nvSpPr>
          <p:cNvPr id="4" name="TextBox 4"/>
          <p:cNvSpPr txBox="1"/>
          <p:nvPr/>
        </p:nvSpPr>
        <p:spPr>
          <a:xfrm>
            <a:off x="559984" y="1358788"/>
            <a:ext cx="17195573" cy="820042"/>
          </a:xfrm>
          <a:prstGeom prst="rect">
            <a:avLst/>
          </a:prstGeom>
        </p:spPr>
        <p:txBody>
          <a:bodyPr lIns="0" tIns="0" rIns="0" bIns="0" rtlCol="0" anchor="t">
            <a:spAutoFit/>
          </a:bodyPr>
          <a:lstStyle/>
          <a:p>
            <a:pPr algn="l">
              <a:lnSpc>
                <a:spcPts val="3248"/>
              </a:lnSpc>
            </a:pPr>
            <a:r>
              <a:rPr lang="en-US" sz="2900">
                <a:solidFill>
                  <a:srgbClr val="19598D"/>
                </a:solidFill>
                <a:latin typeface="Montserrat"/>
                <a:ea typeface="Montserrat"/>
                <a:cs typeface="Montserrat"/>
                <a:sym typeface="Montserrat"/>
              </a:rPr>
              <a:t>And used these codes to find the data that I didn’t need it and insert row with Companies table to solve a problem.</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9984" y="1256032"/>
            <a:ext cx="17160984" cy="9030968"/>
          </a:xfrm>
          <a:custGeom>
            <a:avLst/>
            <a:gdLst/>
            <a:ahLst/>
            <a:cxnLst/>
            <a:rect l="l" t="t" r="r" b="b"/>
            <a:pathLst>
              <a:path w="17160984" h="9030968">
                <a:moveTo>
                  <a:pt x="0" y="0"/>
                </a:moveTo>
                <a:lnTo>
                  <a:pt x="17160984" y="0"/>
                </a:lnTo>
                <a:lnTo>
                  <a:pt x="17160984" y="9030968"/>
                </a:lnTo>
                <a:lnTo>
                  <a:pt x="0" y="90309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59984" y="467993"/>
            <a:ext cx="12368104" cy="788040"/>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Modeling Diagram</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person using a tablet&#10;&#10;Description automatically generated">
            <a:extLst>
              <a:ext uri="{FF2B5EF4-FFF2-40B4-BE49-F238E27FC236}">
                <a16:creationId xmlns:a16="http://schemas.microsoft.com/office/drawing/2014/main" id="{15F21C9B-FD88-2C0E-9353-97174FB7B7C3}"/>
              </a:ext>
            </a:extLst>
          </p:cNvPr>
          <p:cNvPicPr>
            <a:picLocks noChangeAspect="1"/>
          </p:cNvPicPr>
          <p:nvPr/>
        </p:nvPicPr>
        <p:blipFill>
          <a:blip r:embed="rId2"/>
          <a:srcRect t="20992" r="-1" b="31476"/>
          <a:stretch/>
        </p:blipFill>
        <p:spPr>
          <a:xfrm>
            <a:off x="20" y="10"/>
            <a:ext cx="18287980" cy="10286990"/>
          </a:xfrm>
          <a:prstGeom prst="rect">
            <a:avLst/>
          </a:prstGeom>
        </p:spPr>
      </p:pic>
      <p:sp>
        <p:nvSpPr>
          <p:cNvPr id="14" name="Rectangle 13">
            <a:extLst>
              <a:ext uri="{FF2B5EF4-FFF2-40B4-BE49-F238E27FC236}">
                <a16:creationId xmlns:a16="http://schemas.microsoft.com/office/drawing/2014/main" id="{B4916930-E76E-4100-9DCF-4981566A37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6062" y="2828925"/>
            <a:ext cx="12758738" cy="4729162"/>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5">
            <a:extLst>
              <a:ext uri="{FF2B5EF4-FFF2-40B4-BE49-F238E27FC236}">
                <a16:creationId xmlns:a16="http://schemas.microsoft.com/office/drawing/2014/main" id="{E47D5BFA-7DB0-DD61-A133-C9445FBA6260}"/>
              </a:ext>
            </a:extLst>
          </p:cNvPr>
          <p:cNvSpPr txBox="1"/>
          <p:nvPr/>
        </p:nvSpPr>
        <p:spPr>
          <a:xfrm>
            <a:off x="3414712" y="3371850"/>
            <a:ext cx="11372850" cy="37719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9900" b="1" dirty="0">
                <a:solidFill>
                  <a:srgbClr val="19598D"/>
                </a:solidFill>
                <a:latin typeface="Montserrat Ultra-Bold" panose="020B0604020202020204" charset="0"/>
                <a:ea typeface="+mj-ea"/>
                <a:cs typeface="+mj-cs"/>
                <a:sym typeface="Montserrat Ultra-Bold"/>
              </a:rPr>
              <a:t>EDA Using Python</a:t>
            </a:r>
          </a:p>
        </p:txBody>
      </p:sp>
      <p:sp>
        <p:nvSpPr>
          <p:cNvPr id="7" name="Rectangle 1">
            <a:extLst>
              <a:ext uri="{FF2B5EF4-FFF2-40B4-BE49-F238E27FC236}">
                <a16:creationId xmlns:a16="http://schemas.microsoft.com/office/drawing/2014/main" id="{FF5DB8F0-C43B-D5B2-97D9-352826DC278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6186629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B4D0D-2B29-52F1-D9F2-640EDF1554D7}"/>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Top 10 Work Types by Count of </a:t>
            </a:r>
            <a:r>
              <a:rPr lang="en-US" sz="3100" dirty="0" err="1">
                <a:solidFill>
                  <a:srgbClr val="19598D"/>
                </a:solidFill>
                <a:latin typeface="Montserrat"/>
                <a:ea typeface="Montserrat"/>
                <a:cs typeface="Montserrat"/>
                <a:sym typeface="Montserrat"/>
              </a:rPr>
              <a:t>Job_id</a:t>
            </a:r>
            <a:endParaRPr lang="en-US" sz="3100" dirty="0">
              <a:solidFill>
                <a:srgbClr val="19598D"/>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03197820-408C-4F88-DBD5-0C7D2BC18AF9}"/>
              </a:ext>
            </a:extLst>
          </p:cNvPr>
          <p:cNvPicPr>
            <a:picLocks noChangeAspect="1"/>
          </p:cNvPicPr>
          <p:nvPr/>
        </p:nvPicPr>
        <p:blipFill>
          <a:blip r:embed="rId2"/>
          <a:stretch>
            <a:fillRect/>
          </a:stretch>
        </p:blipFill>
        <p:spPr>
          <a:xfrm>
            <a:off x="2373813" y="1852208"/>
            <a:ext cx="12344400" cy="8145233"/>
          </a:xfrm>
          <a:prstGeom prst="rect">
            <a:avLst/>
          </a:prstGeom>
        </p:spPr>
      </p:pic>
      <p:sp>
        <p:nvSpPr>
          <p:cNvPr id="6" name="TextBox 3">
            <a:extLst>
              <a:ext uri="{FF2B5EF4-FFF2-40B4-BE49-F238E27FC236}">
                <a16:creationId xmlns:a16="http://schemas.microsoft.com/office/drawing/2014/main" id="{4BDC7E8C-897E-5BF7-D7A1-3FBEF801DB10}"/>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spTree>
    <p:extLst>
      <p:ext uri="{BB962C8B-B14F-4D97-AF65-F5344CB8AC3E}">
        <p14:creationId xmlns:p14="http://schemas.microsoft.com/office/powerpoint/2010/main" val="186562764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7916D-8A7F-1D77-89B5-25A47C9A755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40EA8DD-F4AE-8966-F4C8-F9382C1BBD21}"/>
              </a:ext>
            </a:extLst>
          </p:cNvPr>
          <p:cNvSpPr/>
          <p:nvPr/>
        </p:nvSpPr>
        <p:spPr>
          <a:xfrm>
            <a:off x="-685813" y="-158270"/>
            <a:ext cx="19659626" cy="6857990"/>
          </a:xfrm>
          <a:prstGeom prst="rect">
            <a:avLst/>
          </a:prstGeom>
          <a:solidFill>
            <a:srgbClr val="19598D"/>
          </a:solidFill>
        </p:spPr>
        <p:txBody>
          <a:bodyPr/>
          <a:lstStyle/>
          <a:p>
            <a:endParaRPr lang="en-US"/>
          </a:p>
        </p:txBody>
      </p:sp>
      <p:sp>
        <p:nvSpPr>
          <p:cNvPr id="3" name="AutoShape 3">
            <a:extLst>
              <a:ext uri="{FF2B5EF4-FFF2-40B4-BE49-F238E27FC236}">
                <a16:creationId xmlns:a16="http://schemas.microsoft.com/office/drawing/2014/main" id="{320043BF-6B23-3167-5E4D-4AFA504007FF}"/>
              </a:ext>
            </a:extLst>
          </p:cNvPr>
          <p:cNvSpPr/>
          <p:nvPr/>
        </p:nvSpPr>
        <p:spPr>
          <a:xfrm>
            <a:off x="7562850" y="4185866"/>
            <a:ext cx="2750432" cy="4231220"/>
          </a:xfrm>
          <a:prstGeom prst="rect">
            <a:avLst/>
          </a:prstGeom>
          <a:solidFill>
            <a:srgbClr val="000000">
              <a:alpha val="33725"/>
            </a:srgbClr>
          </a:solidFill>
        </p:spPr>
        <p:txBody>
          <a:bodyPr/>
          <a:lstStyle/>
          <a:p>
            <a:endParaRPr lang="en-US"/>
          </a:p>
        </p:txBody>
      </p:sp>
      <p:sp>
        <p:nvSpPr>
          <p:cNvPr id="4" name="AutoShape 4">
            <a:extLst>
              <a:ext uri="{FF2B5EF4-FFF2-40B4-BE49-F238E27FC236}">
                <a16:creationId xmlns:a16="http://schemas.microsoft.com/office/drawing/2014/main" id="{CEF5220B-5D8E-EEAB-95AC-53903EAD7459}"/>
              </a:ext>
            </a:extLst>
          </p:cNvPr>
          <p:cNvSpPr/>
          <p:nvPr/>
        </p:nvSpPr>
        <p:spPr>
          <a:xfrm>
            <a:off x="10839450" y="4185866"/>
            <a:ext cx="2750432" cy="4231220"/>
          </a:xfrm>
          <a:prstGeom prst="rect">
            <a:avLst/>
          </a:prstGeom>
          <a:solidFill>
            <a:srgbClr val="000000">
              <a:alpha val="33725"/>
            </a:srgbClr>
          </a:solidFill>
        </p:spPr>
        <p:txBody>
          <a:bodyPr/>
          <a:lstStyle/>
          <a:p>
            <a:endParaRPr lang="en-US"/>
          </a:p>
        </p:txBody>
      </p:sp>
      <p:sp>
        <p:nvSpPr>
          <p:cNvPr id="5" name="AutoShape 5">
            <a:extLst>
              <a:ext uri="{FF2B5EF4-FFF2-40B4-BE49-F238E27FC236}">
                <a16:creationId xmlns:a16="http://schemas.microsoft.com/office/drawing/2014/main" id="{4E4D7630-A8A8-DE86-66BB-113423C59F58}"/>
              </a:ext>
            </a:extLst>
          </p:cNvPr>
          <p:cNvSpPr/>
          <p:nvPr/>
        </p:nvSpPr>
        <p:spPr>
          <a:xfrm>
            <a:off x="1200150" y="4185866"/>
            <a:ext cx="2750432" cy="4231220"/>
          </a:xfrm>
          <a:prstGeom prst="rect">
            <a:avLst/>
          </a:prstGeom>
          <a:solidFill>
            <a:srgbClr val="000000">
              <a:alpha val="33725"/>
            </a:srgbClr>
          </a:solidFill>
        </p:spPr>
        <p:txBody>
          <a:bodyPr/>
          <a:lstStyle/>
          <a:p>
            <a:endParaRPr lang="en-US"/>
          </a:p>
        </p:txBody>
      </p:sp>
      <p:sp>
        <p:nvSpPr>
          <p:cNvPr id="6" name="AutoShape 6">
            <a:extLst>
              <a:ext uri="{FF2B5EF4-FFF2-40B4-BE49-F238E27FC236}">
                <a16:creationId xmlns:a16="http://schemas.microsoft.com/office/drawing/2014/main" id="{4ACAEEE7-A7C6-C4FF-33C0-E37BD9E5B7E0}"/>
              </a:ext>
            </a:extLst>
          </p:cNvPr>
          <p:cNvSpPr/>
          <p:nvPr/>
        </p:nvSpPr>
        <p:spPr>
          <a:xfrm>
            <a:off x="4353689" y="4185866"/>
            <a:ext cx="2750432" cy="4231220"/>
          </a:xfrm>
          <a:prstGeom prst="rect">
            <a:avLst/>
          </a:prstGeom>
          <a:solidFill>
            <a:srgbClr val="000000">
              <a:alpha val="33725"/>
            </a:srgbClr>
          </a:solidFill>
        </p:spPr>
        <p:txBody>
          <a:bodyPr/>
          <a:lstStyle/>
          <a:p>
            <a:endParaRPr lang="en-US"/>
          </a:p>
        </p:txBody>
      </p:sp>
      <p:sp>
        <p:nvSpPr>
          <p:cNvPr id="7" name="AutoShape 7">
            <a:extLst>
              <a:ext uri="{FF2B5EF4-FFF2-40B4-BE49-F238E27FC236}">
                <a16:creationId xmlns:a16="http://schemas.microsoft.com/office/drawing/2014/main" id="{8F18B0C2-D7E4-29BE-2D30-DA81F42AFDD8}"/>
              </a:ext>
            </a:extLst>
          </p:cNvPr>
          <p:cNvSpPr/>
          <p:nvPr/>
        </p:nvSpPr>
        <p:spPr>
          <a:xfrm>
            <a:off x="7391400" y="4023941"/>
            <a:ext cx="2750432" cy="4220278"/>
          </a:xfrm>
          <a:prstGeom prst="rect">
            <a:avLst/>
          </a:prstGeom>
          <a:solidFill>
            <a:srgbClr val="FFFFFF"/>
          </a:solidFill>
        </p:spPr>
        <p:txBody>
          <a:bodyPr/>
          <a:lstStyle/>
          <a:p>
            <a:endParaRPr lang="en-US"/>
          </a:p>
        </p:txBody>
      </p:sp>
      <p:sp>
        <p:nvSpPr>
          <p:cNvPr id="8" name="AutoShape 8">
            <a:extLst>
              <a:ext uri="{FF2B5EF4-FFF2-40B4-BE49-F238E27FC236}">
                <a16:creationId xmlns:a16="http://schemas.microsoft.com/office/drawing/2014/main" id="{935BBDD2-53A3-C6C0-F8A1-EA3DE7E54CE4}"/>
              </a:ext>
            </a:extLst>
          </p:cNvPr>
          <p:cNvSpPr/>
          <p:nvPr/>
        </p:nvSpPr>
        <p:spPr>
          <a:xfrm>
            <a:off x="10668000" y="4023941"/>
            <a:ext cx="2750432" cy="4220278"/>
          </a:xfrm>
          <a:prstGeom prst="rect">
            <a:avLst/>
          </a:prstGeom>
          <a:solidFill>
            <a:srgbClr val="FFFFFF"/>
          </a:solidFill>
        </p:spPr>
        <p:txBody>
          <a:bodyPr/>
          <a:lstStyle/>
          <a:p>
            <a:endParaRPr lang="en-US"/>
          </a:p>
        </p:txBody>
      </p:sp>
      <p:sp>
        <p:nvSpPr>
          <p:cNvPr id="9" name="AutoShape 9">
            <a:extLst>
              <a:ext uri="{FF2B5EF4-FFF2-40B4-BE49-F238E27FC236}">
                <a16:creationId xmlns:a16="http://schemas.microsoft.com/office/drawing/2014/main" id="{2C0AA6FD-7332-D614-FFC2-F6F169464D17}"/>
              </a:ext>
            </a:extLst>
          </p:cNvPr>
          <p:cNvSpPr/>
          <p:nvPr/>
        </p:nvSpPr>
        <p:spPr>
          <a:xfrm>
            <a:off x="1028700" y="4023941"/>
            <a:ext cx="2750432" cy="4220278"/>
          </a:xfrm>
          <a:prstGeom prst="rect">
            <a:avLst/>
          </a:prstGeom>
          <a:solidFill>
            <a:srgbClr val="FFFFFF"/>
          </a:solidFill>
        </p:spPr>
        <p:txBody>
          <a:bodyPr/>
          <a:lstStyle/>
          <a:p>
            <a:endParaRPr lang="en-US"/>
          </a:p>
        </p:txBody>
      </p:sp>
      <p:sp>
        <p:nvSpPr>
          <p:cNvPr id="10" name="AutoShape 10">
            <a:extLst>
              <a:ext uri="{FF2B5EF4-FFF2-40B4-BE49-F238E27FC236}">
                <a16:creationId xmlns:a16="http://schemas.microsoft.com/office/drawing/2014/main" id="{E2AC686E-CD2E-47DC-3628-5CB054F9A3C4}"/>
              </a:ext>
            </a:extLst>
          </p:cNvPr>
          <p:cNvSpPr/>
          <p:nvPr/>
        </p:nvSpPr>
        <p:spPr>
          <a:xfrm>
            <a:off x="4182239" y="4023941"/>
            <a:ext cx="2750432" cy="4220278"/>
          </a:xfrm>
          <a:prstGeom prst="rect">
            <a:avLst/>
          </a:prstGeom>
          <a:solidFill>
            <a:srgbClr val="FFFFFF"/>
          </a:solidFill>
        </p:spPr>
        <p:txBody>
          <a:bodyPr/>
          <a:lstStyle/>
          <a:p>
            <a:endParaRPr lang="en-US"/>
          </a:p>
        </p:txBody>
      </p:sp>
      <p:sp>
        <p:nvSpPr>
          <p:cNvPr id="11" name="TextBox 11">
            <a:extLst>
              <a:ext uri="{FF2B5EF4-FFF2-40B4-BE49-F238E27FC236}">
                <a16:creationId xmlns:a16="http://schemas.microsoft.com/office/drawing/2014/main" id="{DF87CF73-A0A0-B2E8-8ABB-C7DCBEFA4226}"/>
              </a:ext>
            </a:extLst>
          </p:cNvPr>
          <p:cNvSpPr txBox="1"/>
          <p:nvPr/>
        </p:nvSpPr>
        <p:spPr>
          <a:xfrm>
            <a:off x="5003944" y="641661"/>
            <a:ext cx="8035017" cy="2051844"/>
          </a:xfrm>
          <a:prstGeom prst="rect">
            <a:avLst/>
          </a:prstGeom>
        </p:spPr>
        <p:txBody>
          <a:bodyPr lIns="0" tIns="0" rIns="0" bIns="0" rtlCol="0" anchor="t">
            <a:spAutoFit/>
          </a:bodyPr>
          <a:lstStyle/>
          <a:p>
            <a:pPr algn="ctr">
              <a:lnSpc>
                <a:spcPts val="8000"/>
              </a:lnSpc>
              <a:spcBef>
                <a:spcPct val="0"/>
              </a:spcBef>
            </a:pPr>
            <a:r>
              <a:rPr lang="en-US" sz="8000" b="1" dirty="0">
                <a:solidFill>
                  <a:srgbClr val="FFFFFF"/>
                </a:solidFill>
                <a:latin typeface="Montserrat Ultra-Bold"/>
                <a:ea typeface="Montserrat Ultra-Bold"/>
                <a:cs typeface="Montserrat Ultra-Bold"/>
                <a:sym typeface="Montserrat Ultra-Bold"/>
              </a:rPr>
              <a:t>Team and Roles </a:t>
            </a:r>
          </a:p>
        </p:txBody>
      </p:sp>
      <p:sp>
        <p:nvSpPr>
          <p:cNvPr id="15" name="TextBox 15">
            <a:extLst>
              <a:ext uri="{FF2B5EF4-FFF2-40B4-BE49-F238E27FC236}">
                <a16:creationId xmlns:a16="http://schemas.microsoft.com/office/drawing/2014/main" id="{AC194CA9-2B5D-BF18-CD53-E04A6C358183}"/>
              </a:ext>
            </a:extLst>
          </p:cNvPr>
          <p:cNvSpPr txBox="1"/>
          <p:nvPr/>
        </p:nvSpPr>
        <p:spPr>
          <a:xfrm>
            <a:off x="13762861" y="5671164"/>
            <a:ext cx="3332188" cy="738505"/>
          </a:xfrm>
          <a:prstGeom prst="rect">
            <a:avLst/>
          </a:prstGeom>
        </p:spPr>
        <p:txBody>
          <a:bodyPr lIns="0" tIns="0" rIns="0" bIns="0" rtlCol="0" anchor="t">
            <a:spAutoFit/>
          </a:bodyPr>
          <a:lstStyle/>
          <a:p>
            <a:pPr algn="ctr">
              <a:lnSpc>
                <a:spcPts val="6019"/>
              </a:lnSpc>
            </a:pPr>
            <a:r>
              <a:rPr lang="en-US" sz="4299" b="1">
                <a:solidFill>
                  <a:srgbClr val="19598D"/>
                </a:solidFill>
                <a:latin typeface="Montserrat Bold"/>
                <a:ea typeface="Montserrat Bold"/>
                <a:cs typeface="Montserrat Bold"/>
                <a:sym typeface="Montserrat Bold"/>
              </a:rPr>
              <a:t>Dashboard</a:t>
            </a:r>
          </a:p>
        </p:txBody>
      </p:sp>
      <p:sp>
        <p:nvSpPr>
          <p:cNvPr id="16" name="Freeform 16">
            <a:extLst>
              <a:ext uri="{FF2B5EF4-FFF2-40B4-BE49-F238E27FC236}">
                <a16:creationId xmlns:a16="http://schemas.microsoft.com/office/drawing/2014/main" id="{F143807A-4528-08B5-79F5-3BDEC71D000E}"/>
              </a:ext>
            </a:extLst>
          </p:cNvPr>
          <p:cNvSpPr/>
          <p:nvPr/>
        </p:nvSpPr>
        <p:spPr>
          <a:xfrm>
            <a:off x="16377677"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395ACA07-5651-3140-71B1-9D1E898B7D83}"/>
              </a:ext>
            </a:extLst>
          </p:cNvPr>
          <p:cNvSpPr/>
          <p:nvPr/>
        </p:nvSpPr>
        <p:spPr>
          <a:xfrm rot="-10800000">
            <a:off x="1028700"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AutoShape 18">
            <a:extLst>
              <a:ext uri="{FF2B5EF4-FFF2-40B4-BE49-F238E27FC236}">
                <a16:creationId xmlns:a16="http://schemas.microsoft.com/office/drawing/2014/main" id="{E250DC3A-42A0-D3F0-3E9A-9C31D05D4643}"/>
              </a:ext>
            </a:extLst>
          </p:cNvPr>
          <p:cNvSpPr/>
          <p:nvPr/>
        </p:nvSpPr>
        <p:spPr>
          <a:xfrm rot="23662">
            <a:off x="13861144" y="1014412"/>
            <a:ext cx="2075766" cy="0"/>
          </a:xfrm>
          <a:prstGeom prst="line">
            <a:avLst/>
          </a:prstGeom>
          <a:ln w="28575" cap="rnd">
            <a:solidFill>
              <a:srgbClr val="FFFFFF">
                <a:alpha val="74902"/>
              </a:srgbClr>
            </a:solidFill>
            <a:prstDash val="solid"/>
            <a:headEnd type="none" w="sm" len="sm"/>
            <a:tailEnd type="none" w="sm" len="sm"/>
          </a:ln>
        </p:spPr>
        <p:txBody>
          <a:bodyPr/>
          <a:lstStyle/>
          <a:p>
            <a:endParaRPr lang="en-US"/>
          </a:p>
        </p:txBody>
      </p:sp>
      <p:sp>
        <p:nvSpPr>
          <p:cNvPr id="19" name="AutoShape 19">
            <a:extLst>
              <a:ext uri="{FF2B5EF4-FFF2-40B4-BE49-F238E27FC236}">
                <a16:creationId xmlns:a16="http://schemas.microsoft.com/office/drawing/2014/main" id="{E951F19B-C3E4-7D3E-CA6D-4EC80D3B6D3A}"/>
              </a:ext>
            </a:extLst>
          </p:cNvPr>
          <p:cNvSpPr/>
          <p:nvPr/>
        </p:nvSpPr>
        <p:spPr>
          <a:xfrm rot="-10776337">
            <a:off x="2313529" y="1014413"/>
            <a:ext cx="2075766" cy="0"/>
          </a:xfrm>
          <a:prstGeom prst="line">
            <a:avLst/>
          </a:prstGeom>
          <a:ln w="28575" cap="rnd">
            <a:solidFill>
              <a:srgbClr val="FFFFFF">
                <a:alpha val="74902"/>
              </a:srgbClr>
            </a:solidFill>
            <a:prstDash val="solid"/>
            <a:headEnd type="none" w="sm" len="sm"/>
            <a:tailEnd type="none" w="sm" len="sm"/>
          </a:ln>
        </p:spPr>
        <p:txBody>
          <a:bodyPr/>
          <a:lstStyle/>
          <a:p>
            <a:endParaRPr lang="en-US"/>
          </a:p>
        </p:txBody>
      </p:sp>
      <p:sp>
        <p:nvSpPr>
          <p:cNvPr id="20" name="AutoShape 20">
            <a:extLst>
              <a:ext uri="{FF2B5EF4-FFF2-40B4-BE49-F238E27FC236}">
                <a16:creationId xmlns:a16="http://schemas.microsoft.com/office/drawing/2014/main" id="{498E6404-2308-A758-654A-138E8E1282D7}"/>
              </a:ext>
            </a:extLst>
          </p:cNvPr>
          <p:cNvSpPr/>
          <p:nvPr/>
        </p:nvSpPr>
        <p:spPr>
          <a:xfrm>
            <a:off x="-282420" y="9096375"/>
            <a:ext cx="18852841" cy="0"/>
          </a:xfrm>
          <a:prstGeom prst="line">
            <a:avLst/>
          </a:prstGeom>
          <a:ln w="28575" cap="rnd">
            <a:solidFill>
              <a:srgbClr val="D9D9D9"/>
            </a:solidFill>
            <a:prstDash val="solid"/>
            <a:headEnd type="none" w="sm" len="sm"/>
            <a:tailEnd type="none" w="sm" len="sm"/>
          </a:ln>
        </p:spPr>
        <p:txBody>
          <a:bodyPr/>
          <a:lstStyle/>
          <a:p>
            <a:endParaRPr lang="en-US"/>
          </a:p>
        </p:txBody>
      </p:sp>
      <p:sp>
        <p:nvSpPr>
          <p:cNvPr id="21" name="AutoShape 4">
            <a:extLst>
              <a:ext uri="{FF2B5EF4-FFF2-40B4-BE49-F238E27FC236}">
                <a16:creationId xmlns:a16="http://schemas.microsoft.com/office/drawing/2014/main" id="{104738C7-87A0-DE7A-EF65-AD7CB0F39AFF}"/>
              </a:ext>
            </a:extLst>
          </p:cNvPr>
          <p:cNvSpPr/>
          <p:nvPr/>
        </p:nvSpPr>
        <p:spPr>
          <a:xfrm>
            <a:off x="14170531" y="4185866"/>
            <a:ext cx="2750432" cy="4231220"/>
          </a:xfrm>
          <a:prstGeom prst="rect">
            <a:avLst/>
          </a:prstGeom>
          <a:solidFill>
            <a:srgbClr val="000000">
              <a:alpha val="33725"/>
            </a:srgbClr>
          </a:solidFill>
        </p:spPr>
        <p:txBody>
          <a:bodyPr/>
          <a:lstStyle/>
          <a:p>
            <a:endParaRPr lang="en-US"/>
          </a:p>
        </p:txBody>
      </p:sp>
      <p:sp>
        <p:nvSpPr>
          <p:cNvPr id="22" name="AutoShape 8">
            <a:extLst>
              <a:ext uri="{FF2B5EF4-FFF2-40B4-BE49-F238E27FC236}">
                <a16:creationId xmlns:a16="http://schemas.microsoft.com/office/drawing/2014/main" id="{0D159E18-0D33-D3F1-2FC3-6D4325A9E686}"/>
              </a:ext>
            </a:extLst>
          </p:cNvPr>
          <p:cNvSpPr/>
          <p:nvPr/>
        </p:nvSpPr>
        <p:spPr>
          <a:xfrm>
            <a:off x="13999081" y="4023941"/>
            <a:ext cx="2750432" cy="4220278"/>
          </a:xfrm>
          <a:prstGeom prst="rect">
            <a:avLst/>
          </a:prstGeom>
          <a:solidFill>
            <a:srgbClr val="FFFFFF"/>
          </a:solidFill>
        </p:spPr>
        <p:txBody>
          <a:bodyPr/>
          <a:lstStyle/>
          <a:p>
            <a:endParaRPr lang="en-US"/>
          </a:p>
        </p:txBody>
      </p:sp>
      <p:sp>
        <p:nvSpPr>
          <p:cNvPr id="23" name="TextBox 9">
            <a:extLst>
              <a:ext uri="{FF2B5EF4-FFF2-40B4-BE49-F238E27FC236}">
                <a16:creationId xmlns:a16="http://schemas.microsoft.com/office/drawing/2014/main" id="{4111F9FE-BF35-CC0A-E0F3-4C4A64351B6B}"/>
              </a:ext>
            </a:extLst>
          </p:cNvPr>
          <p:cNvSpPr txBox="1"/>
          <p:nvPr/>
        </p:nvSpPr>
        <p:spPr>
          <a:xfrm>
            <a:off x="9607317" y="4340728"/>
            <a:ext cx="4818614" cy="1102866"/>
          </a:xfrm>
          <a:prstGeom prst="rect">
            <a:avLst/>
          </a:prstGeom>
        </p:spPr>
        <p:txBody>
          <a:bodyPr lIns="0" tIns="0" rIns="0" bIns="0" rtlCol="0" anchor="t">
            <a:spAutoFit/>
          </a:bodyPr>
          <a:lstStyle/>
          <a:p>
            <a:pPr algn="ctr">
              <a:lnSpc>
                <a:spcPts val="4299"/>
              </a:lnSpc>
              <a:spcBef>
                <a:spcPct val="0"/>
              </a:spcBef>
            </a:pPr>
            <a:r>
              <a:rPr lang="en-US" sz="3600" b="1" dirty="0">
                <a:solidFill>
                  <a:srgbClr val="19598D"/>
                </a:solidFill>
                <a:latin typeface="Montserrat Bold" panose="020B0604020202020204" charset="0"/>
                <a:ea typeface="Montserrat Semi-Bold"/>
                <a:cs typeface="Montserrat Semi-Bold"/>
                <a:sym typeface="Montserrat Semi-Bold"/>
              </a:rPr>
              <a:t>Saleh </a:t>
            </a:r>
          </a:p>
          <a:p>
            <a:pPr algn="ctr">
              <a:lnSpc>
                <a:spcPts val="4299"/>
              </a:lnSpc>
              <a:spcBef>
                <a:spcPct val="0"/>
              </a:spcBef>
            </a:pPr>
            <a:r>
              <a:rPr lang="en-US" sz="3600" b="1" dirty="0">
                <a:solidFill>
                  <a:srgbClr val="19598D"/>
                </a:solidFill>
                <a:latin typeface="Montserrat Bold" panose="020B0604020202020204" charset="0"/>
                <a:ea typeface="Montserrat Semi-Bold"/>
                <a:cs typeface="Montserrat Semi-Bold"/>
                <a:sym typeface="Montserrat Semi-Bold"/>
              </a:rPr>
              <a:t>Mohamed </a:t>
            </a:r>
          </a:p>
        </p:txBody>
      </p:sp>
      <p:sp>
        <p:nvSpPr>
          <p:cNvPr id="24" name="TextBox 10">
            <a:extLst>
              <a:ext uri="{FF2B5EF4-FFF2-40B4-BE49-F238E27FC236}">
                <a16:creationId xmlns:a16="http://schemas.microsoft.com/office/drawing/2014/main" id="{B2B86975-8C46-5BCC-F2C9-44A098DBB28C}"/>
              </a:ext>
            </a:extLst>
          </p:cNvPr>
          <p:cNvSpPr txBox="1"/>
          <p:nvPr/>
        </p:nvSpPr>
        <p:spPr>
          <a:xfrm>
            <a:off x="6306586" y="4401942"/>
            <a:ext cx="4818614" cy="1102866"/>
          </a:xfrm>
          <a:prstGeom prst="rect">
            <a:avLst/>
          </a:prstGeom>
        </p:spPr>
        <p:txBody>
          <a:bodyPr lIns="0" tIns="0" rIns="0" bIns="0" rtlCol="0" anchor="t">
            <a:spAutoFit/>
          </a:bodyPr>
          <a:lstStyle/>
          <a:p>
            <a:pPr algn="ctr">
              <a:lnSpc>
                <a:spcPts val="4299"/>
              </a:lnSpc>
              <a:spcBef>
                <a:spcPct val="0"/>
              </a:spcBef>
            </a:pPr>
            <a:r>
              <a:rPr lang="en-US" sz="4299" b="1" dirty="0">
                <a:solidFill>
                  <a:srgbClr val="19598D"/>
                </a:solidFill>
                <a:latin typeface="Montserrat Bold"/>
                <a:ea typeface="Montserrat Bold"/>
                <a:cs typeface="Montserrat Bold"/>
                <a:sym typeface="Montserrat Bold"/>
              </a:rPr>
              <a:t>Logain</a:t>
            </a:r>
          </a:p>
          <a:p>
            <a:pPr algn="ctr">
              <a:lnSpc>
                <a:spcPts val="4299"/>
              </a:lnSpc>
              <a:spcBef>
                <a:spcPct val="0"/>
              </a:spcBef>
            </a:pPr>
            <a:r>
              <a:rPr lang="en-US" sz="4299" b="1" dirty="0">
                <a:solidFill>
                  <a:srgbClr val="19598D"/>
                </a:solidFill>
                <a:latin typeface="Montserrat Bold"/>
                <a:ea typeface="Montserrat Bold"/>
                <a:cs typeface="Montserrat Bold"/>
                <a:sym typeface="Montserrat Bold"/>
              </a:rPr>
              <a:t>Emad </a:t>
            </a:r>
          </a:p>
        </p:txBody>
      </p:sp>
      <p:sp>
        <p:nvSpPr>
          <p:cNvPr id="25" name="TextBox 11">
            <a:extLst>
              <a:ext uri="{FF2B5EF4-FFF2-40B4-BE49-F238E27FC236}">
                <a16:creationId xmlns:a16="http://schemas.microsoft.com/office/drawing/2014/main" id="{354F905E-BA20-F61B-43C1-3B5458A0C484}"/>
              </a:ext>
            </a:extLst>
          </p:cNvPr>
          <p:cNvSpPr txBox="1"/>
          <p:nvPr/>
        </p:nvSpPr>
        <p:spPr>
          <a:xfrm>
            <a:off x="3124200" y="4421634"/>
            <a:ext cx="4818614" cy="1102866"/>
          </a:xfrm>
          <a:prstGeom prst="rect">
            <a:avLst/>
          </a:prstGeom>
        </p:spPr>
        <p:txBody>
          <a:bodyPr lIns="0" tIns="0" rIns="0" bIns="0" rtlCol="0" anchor="t">
            <a:spAutoFit/>
          </a:bodyPr>
          <a:lstStyle/>
          <a:p>
            <a:pPr algn="ctr">
              <a:lnSpc>
                <a:spcPts val="4299"/>
              </a:lnSpc>
              <a:spcBef>
                <a:spcPct val="0"/>
              </a:spcBef>
            </a:pPr>
            <a:r>
              <a:rPr lang="en-US" sz="4299" b="1" dirty="0">
                <a:solidFill>
                  <a:srgbClr val="19598D"/>
                </a:solidFill>
                <a:latin typeface="Montserrat Bold"/>
                <a:ea typeface="Montserrat Bold"/>
                <a:cs typeface="Montserrat Bold"/>
                <a:sym typeface="Montserrat Bold"/>
              </a:rPr>
              <a:t>Ahmed</a:t>
            </a:r>
          </a:p>
          <a:p>
            <a:pPr algn="ctr">
              <a:lnSpc>
                <a:spcPts val="4299"/>
              </a:lnSpc>
              <a:spcBef>
                <a:spcPct val="0"/>
              </a:spcBef>
            </a:pPr>
            <a:r>
              <a:rPr lang="en-US" sz="4299" b="1" dirty="0">
                <a:solidFill>
                  <a:srgbClr val="19598D"/>
                </a:solidFill>
                <a:latin typeface="Montserrat Bold"/>
                <a:ea typeface="Montserrat Bold"/>
                <a:cs typeface="Montserrat Bold"/>
                <a:sym typeface="Montserrat Bold"/>
              </a:rPr>
              <a:t>Gamal</a:t>
            </a:r>
          </a:p>
        </p:txBody>
      </p:sp>
      <p:sp>
        <p:nvSpPr>
          <p:cNvPr id="26" name="TextBox 12">
            <a:extLst>
              <a:ext uri="{FF2B5EF4-FFF2-40B4-BE49-F238E27FC236}">
                <a16:creationId xmlns:a16="http://schemas.microsoft.com/office/drawing/2014/main" id="{DE5C6AC3-1778-6FE7-2BBB-655B4BD02912}"/>
              </a:ext>
            </a:extLst>
          </p:cNvPr>
          <p:cNvSpPr txBox="1"/>
          <p:nvPr/>
        </p:nvSpPr>
        <p:spPr>
          <a:xfrm>
            <a:off x="28224" y="4421634"/>
            <a:ext cx="4818614" cy="1102866"/>
          </a:xfrm>
          <a:prstGeom prst="rect">
            <a:avLst/>
          </a:prstGeom>
        </p:spPr>
        <p:txBody>
          <a:bodyPr lIns="0" tIns="0" rIns="0" bIns="0" rtlCol="0" anchor="t">
            <a:spAutoFit/>
          </a:bodyPr>
          <a:lstStyle/>
          <a:p>
            <a:pPr algn="ctr">
              <a:lnSpc>
                <a:spcPts val="4299"/>
              </a:lnSpc>
              <a:spcBef>
                <a:spcPct val="0"/>
              </a:spcBef>
            </a:pPr>
            <a:r>
              <a:rPr lang="en-US" sz="4299" b="1" dirty="0">
                <a:solidFill>
                  <a:srgbClr val="19598D"/>
                </a:solidFill>
                <a:latin typeface="Montserrat Bold"/>
                <a:ea typeface="Montserrat Bold"/>
                <a:cs typeface="Montserrat Bold"/>
                <a:sym typeface="Montserrat Bold"/>
              </a:rPr>
              <a:t>Ahmed </a:t>
            </a:r>
          </a:p>
          <a:p>
            <a:pPr algn="ctr">
              <a:lnSpc>
                <a:spcPts val="4299"/>
              </a:lnSpc>
              <a:spcBef>
                <a:spcPct val="0"/>
              </a:spcBef>
            </a:pPr>
            <a:r>
              <a:rPr lang="en-US" sz="4299" b="1" dirty="0">
                <a:solidFill>
                  <a:srgbClr val="19598D"/>
                </a:solidFill>
                <a:latin typeface="Montserrat Bold"/>
                <a:ea typeface="Montserrat Bold"/>
                <a:cs typeface="Montserrat Bold"/>
                <a:sym typeface="Montserrat Bold"/>
              </a:rPr>
              <a:t>Ragab</a:t>
            </a:r>
          </a:p>
        </p:txBody>
      </p:sp>
      <p:sp>
        <p:nvSpPr>
          <p:cNvPr id="27" name="TextBox 13">
            <a:extLst>
              <a:ext uri="{FF2B5EF4-FFF2-40B4-BE49-F238E27FC236}">
                <a16:creationId xmlns:a16="http://schemas.microsoft.com/office/drawing/2014/main" id="{FF651331-2DA9-891E-1810-94C6E4D0B97C}"/>
              </a:ext>
            </a:extLst>
          </p:cNvPr>
          <p:cNvSpPr txBox="1"/>
          <p:nvPr/>
        </p:nvSpPr>
        <p:spPr>
          <a:xfrm>
            <a:off x="13019648" y="4329179"/>
            <a:ext cx="4818614" cy="1102866"/>
          </a:xfrm>
          <a:prstGeom prst="rect">
            <a:avLst/>
          </a:prstGeom>
        </p:spPr>
        <p:txBody>
          <a:bodyPr lIns="0" tIns="0" rIns="0" bIns="0" rtlCol="0" anchor="t">
            <a:spAutoFit/>
          </a:bodyPr>
          <a:lstStyle/>
          <a:p>
            <a:pPr algn="ctr">
              <a:lnSpc>
                <a:spcPts val="4299"/>
              </a:lnSpc>
              <a:spcBef>
                <a:spcPct val="0"/>
              </a:spcBef>
            </a:pPr>
            <a:r>
              <a:rPr lang="en-US" sz="4299" b="1" dirty="0">
                <a:solidFill>
                  <a:srgbClr val="19598D"/>
                </a:solidFill>
                <a:latin typeface="Montserrat Bold"/>
                <a:ea typeface="Montserrat Bold"/>
                <a:cs typeface="Montserrat Bold"/>
                <a:sym typeface="Montserrat Bold"/>
              </a:rPr>
              <a:t>Hager </a:t>
            </a:r>
          </a:p>
          <a:p>
            <a:pPr algn="ctr">
              <a:lnSpc>
                <a:spcPts val="4299"/>
              </a:lnSpc>
              <a:spcBef>
                <a:spcPct val="0"/>
              </a:spcBef>
            </a:pPr>
            <a:r>
              <a:rPr lang="en-US" sz="4299" b="1" dirty="0">
                <a:solidFill>
                  <a:srgbClr val="19598D"/>
                </a:solidFill>
                <a:latin typeface="Montserrat Bold"/>
                <a:ea typeface="Montserrat Bold"/>
                <a:cs typeface="Montserrat Bold"/>
                <a:sym typeface="Montserrat Bold"/>
              </a:rPr>
              <a:t>Wael</a:t>
            </a:r>
          </a:p>
        </p:txBody>
      </p:sp>
      <p:sp>
        <p:nvSpPr>
          <p:cNvPr id="29" name="TextBox 28">
            <a:extLst>
              <a:ext uri="{FF2B5EF4-FFF2-40B4-BE49-F238E27FC236}">
                <a16:creationId xmlns:a16="http://schemas.microsoft.com/office/drawing/2014/main" id="{EDCDEA46-9539-0A94-1941-261BCC298FB4}"/>
              </a:ext>
            </a:extLst>
          </p:cNvPr>
          <p:cNvSpPr txBox="1"/>
          <p:nvPr/>
        </p:nvSpPr>
        <p:spPr>
          <a:xfrm>
            <a:off x="1200150" y="5782042"/>
            <a:ext cx="2455921"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a:t>Data Cleaning</a:t>
            </a:r>
          </a:p>
          <a:p>
            <a:pPr marL="342900" indent="-342900">
              <a:buFont typeface="Arial" panose="020B0604020202020204" pitchFamily="34" charset="0"/>
              <a:buChar char="•"/>
            </a:pPr>
            <a:r>
              <a:rPr lang="en-US" sz="2800" dirty="0"/>
              <a:t>EDA</a:t>
            </a:r>
          </a:p>
        </p:txBody>
      </p:sp>
      <p:sp>
        <p:nvSpPr>
          <p:cNvPr id="30" name="TextBox 29">
            <a:extLst>
              <a:ext uri="{FF2B5EF4-FFF2-40B4-BE49-F238E27FC236}">
                <a16:creationId xmlns:a16="http://schemas.microsoft.com/office/drawing/2014/main" id="{6C45F85C-333A-4870-6B8B-FD59538CCD8C}"/>
              </a:ext>
            </a:extLst>
          </p:cNvPr>
          <p:cNvSpPr txBox="1"/>
          <p:nvPr/>
        </p:nvSpPr>
        <p:spPr>
          <a:xfrm>
            <a:off x="4334639" y="5760768"/>
            <a:ext cx="267557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Visualization</a:t>
            </a:r>
          </a:p>
          <a:p>
            <a:pPr marL="342900" indent="-342900">
              <a:buFont typeface="Arial" panose="020B0604020202020204" pitchFamily="34" charset="0"/>
              <a:buChar char="•"/>
            </a:pPr>
            <a:r>
              <a:rPr lang="en-US" sz="2800" dirty="0"/>
              <a:t>Report</a:t>
            </a:r>
          </a:p>
        </p:txBody>
      </p:sp>
      <p:sp>
        <p:nvSpPr>
          <p:cNvPr id="31" name="TextBox 30">
            <a:extLst>
              <a:ext uri="{FF2B5EF4-FFF2-40B4-BE49-F238E27FC236}">
                <a16:creationId xmlns:a16="http://schemas.microsoft.com/office/drawing/2014/main" id="{22A9003C-7817-4DA7-FDFB-EAC6A8087167}"/>
              </a:ext>
            </a:extLst>
          </p:cNvPr>
          <p:cNvSpPr txBox="1"/>
          <p:nvPr/>
        </p:nvSpPr>
        <p:spPr>
          <a:xfrm>
            <a:off x="7595926" y="5676900"/>
            <a:ext cx="2455921"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a:t>Blueprint</a:t>
            </a:r>
            <a:r>
              <a:rPr lang="ar-EG" sz="2800" dirty="0"/>
              <a:t> </a:t>
            </a:r>
            <a:r>
              <a:rPr lang="en-US" sz="2800" dirty="0"/>
              <a:t>Diagram</a:t>
            </a:r>
            <a:endParaRPr lang="ar-EG" sz="2800" dirty="0"/>
          </a:p>
          <a:p>
            <a:pPr marL="342900" indent="-342900">
              <a:buFont typeface="Arial" panose="020B0604020202020204" pitchFamily="34" charset="0"/>
              <a:buChar char="•"/>
            </a:pPr>
            <a:r>
              <a:rPr lang="en-US" sz="2800" dirty="0"/>
              <a:t>Summary</a:t>
            </a:r>
          </a:p>
        </p:txBody>
      </p:sp>
      <p:sp>
        <p:nvSpPr>
          <p:cNvPr id="32" name="TextBox 31">
            <a:extLst>
              <a:ext uri="{FF2B5EF4-FFF2-40B4-BE49-F238E27FC236}">
                <a16:creationId xmlns:a16="http://schemas.microsoft.com/office/drawing/2014/main" id="{D254652D-57F7-BAEA-1190-192F4BF223B2}"/>
              </a:ext>
            </a:extLst>
          </p:cNvPr>
          <p:cNvSpPr txBox="1"/>
          <p:nvPr/>
        </p:nvSpPr>
        <p:spPr>
          <a:xfrm>
            <a:off x="10916992" y="5760767"/>
            <a:ext cx="2455921"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Data Modelling</a:t>
            </a:r>
          </a:p>
        </p:txBody>
      </p:sp>
      <p:sp>
        <p:nvSpPr>
          <p:cNvPr id="33" name="TextBox 32">
            <a:extLst>
              <a:ext uri="{FF2B5EF4-FFF2-40B4-BE49-F238E27FC236}">
                <a16:creationId xmlns:a16="http://schemas.microsoft.com/office/drawing/2014/main" id="{8B6FBDFD-BE0E-6AD9-211F-3566C3B7C13E}"/>
              </a:ext>
            </a:extLst>
          </p:cNvPr>
          <p:cNvSpPr txBox="1"/>
          <p:nvPr/>
        </p:nvSpPr>
        <p:spPr>
          <a:xfrm>
            <a:off x="14176231" y="5716397"/>
            <a:ext cx="2455921"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Data Modelling</a:t>
            </a:r>
          </a:p>
        </p:txBody>
      </p:sp>
    </p:spTree>
    <p:extLst>
      <p:ext uri="{BB962C8B-B14F-4D97-AF65-F5344CB8AC3E}">
        <p14:creationId xmlns:p14="http://schemas.microsoft.com/office/powerpoint/2010/main" val="17612750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78A36-8EEA-2C85-6F8D-74EBB0258258}"/>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Distribution of Remote Allowed </a:t>
            </a:r>
          </a:p>
        </p:txBody>
      </p:sp>
      <p:sp>
        <p:nvSpPr>
          <p:cNvPr id="4" name="TextBox 3">
            <a:extLst>
              <a:ext uri="{FF2B5EF4-FFF2-40B4-BE49-F238E27FC236}">
                <a16:creationId xmlns:a16="http://schemas.microsoft.com/office/drawing/2014/main" id="{BA44C3FA-D989-7D20-56E0-20B173C54818}"/>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pic>
        <p:nvPicPr>
          <p:cNvPr id="6" name="Picture 5">
            <a:extLst>
              <a:ext uri="{FF2B5EF4-FFF2-40B4-BE49-F238E27FC236}">
                <a16:creationId xmlns:a16="http://schemas.microsoft.com/office/drawing/2014/main" id="{9E1B9418-1E8C-1A78-B992-6A03DDDD92A4}"/>
              </a:ext>
            </a:extLst>
          </p:cNvPr>
          <p:cNvPicPr>
            <a:picLocks noChangeAspect="1"/>
          </p:cNvPicPr>
          <p:nvPr/>
        </p:nvPicPr>
        <p:blipFill>
          <a:blip r:embed="rId2"/>
          <a:stretch>
            <a:fillRect/>
          </a:stretch>
        </p:blipFill>
        <p:spPr>
          <a:xfrm>
            <a:off x="5174455" y="1985546"/>
            <a:ext cx="7939089" cy="8301454"/>
          </a:xfrm>
          <a:prstGeom prst="rect">
            <a:avLst/>
          </a:prstGeom>
        </p:spPr>
      </p:pic>
    </p:spTree>
    <p:extLst>
      <p:ext uri="{BB962C8B-B14F-4D97-AF65-F5344CB8AC3E}">
        <p14:creationId xmlns:p14="http://schemas.microsoft.com/office/powerpoint/2010/main" val="289725446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42CDB0-BEF9-BF13-AB85-C99F4C927E69}"/>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Top 10 Titles by Views </a:t>
            </a:r>
          </a:p>
        </p:txBody>
      </p:sp>
      <p:sp>
        <p:nvSpPr>
          <p:cNvPr id="4" name="TextBox 3">
            <a:extLst>
              <a:ext uri="{FF2B5EF4-FFF2-40B4-BE49-F238E27FC236}">
                <a16:creationId xmlns:a16="http://schemas.microsoft.com/office/drawing/2014/main" id="{5C2398CB-DB49-16C9-496A-44B77C9C4E31}"/>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pic>
        <p:nvPicPr>
          <p:cNvPr id="6" name="Picture 5">
            <a:extLst>
              <a:ext uri="{FF2B5EF4-FFF2-40B4-BE49-F238E27FC236}">
                <a16:creationId xmlns:a16="http://schemas.microsoft.com/office/drawing/2014/main" id="{DCCAB8CE-D8E8-495C-A957-1375FC552032}"/>
              </a:ext>
            </a:extLst>
          </p:cNvPr>
          <p:cNvPicPr>
            <a:picLocks noChangeAspect="1"/>
          </p:cNvPicPr>
          <p:nvPr/>
        </p:nvPicPr>
        <p:blipFill>
          <a:blip r:embed="rId2"/>
          <a:stretch>
            <a:fillRect/>
          </a:stretch>
        </p:blipFill>
        <p:spPr>
          <a:xfrm>
            <a:off x="1755958" y="1578645"/>
            <a:ext cx="14401800" cy="8392160"/>
          </a:xfrm>
          <a:prstGeom prst="rect">
            <a:avLst/>
          </a:prstGeom>
        </p:spPr>
      </p:pic>
    </p:spTree>
    <p:extLst>
      <p:ext uri="{BB962C8B-B14F-4D97-AF65-F5344CB8AC3E}">
        <p14:creationId xmlns:p14="http://schemas.microsoft.com/office/powerpoint/2010/main" val="388583301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A64275-3C0A-F4DC-1350-D1F105DB645E}"/>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Top 10 Titles by Applies</a:t>
            </a:r>
          </a:p>
        </p:txBody>
      </p:sp>
      <p:sp>
        <p:nvSpPr>
          <p:cNvPr id="4" name="TextBox 3">
            <a:extLst>
              <a:ext uri="{FF2B5EF4-FFF2-40B4-BE49-F238E27FC236}">
                <a16:creationId xmlns:a16="http://schemas.microsoft.com/office/drawing/2014/main" id="{B8A984E6-DD1E-897C-FA8F-BCD199B84BEE}"/>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pic>
        <p:nvPicPr>
          <p:cNvPr id="6" name="Picture 5">
            <a:extLst>
              <a:ext uri="{FF2B5EF4-FFF2-40B4-BE49-F238E27FC236}">
                <a16:creationId xmlns:a16="http://schemas.microsoft.com/office/drawing/2014/main" id="{E81DD76C-1A01-4F03-2B85-406CD5ED613C}"/>
              </a:ext>
            </a:extLst>
          </p:cNvPr>
          <p:cNvPicPr>
            <a:picLocks noChangeAspect="1"/>
          </p:cNvPicPr>
          <p:nvPr/>
        </p:nvPicPr>
        <p:blipFill>
          <a:blip r:embed="rId2"/>
          <a:stretch>
            <a:fillRect/>
          </a:stretch>
        </p:blipFill>
        <p:spPr>
          <a:xfrm>
            <a:off x="1916613" y="1671652"/>
            <a:ext cx="13258800" cy="8270688"/>
          </a:xfrm>
          <a:prstGeom prst="rect">
            <a:avLst/>
          </a:prstGeom>
        </p:spPr>
      </p:pic>
    </p:spTree>
    <p:extLst>
      <p:ext uri="{BB962C8B-B14F-4D97-AF65-F5344CB8AC3E}">
        <p14:creationId xmlns:p14="http://schemas.microsoft.com/office/powerpoint/2010/main" val="1076061491"/>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BE8524-A7C3-674C-B07D-0A700B2D8E65}"/>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Top 10 Skills by Job Count</a:t>
            </a:r>
          </a:p>
        </p:txBody>
      </p:sp>
      <p:sp>
        <p:nvSpPr>
          <p:cNvPr id="4" name="TextBox 3">
            <a:extLst>
              <a:ext uri="{FF2B5EF4-FFF2-40B4-BE49-F238E27FC236}">
                <a16:creationId xmlns:a16="http://schemas.microsoft.com/office/drawing/2014/main" id="{1078C93D-0DAF-71D0-219F-6F322F05AC0A}"/>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pic>
        <p:nvPicPr>
          <p:cNvPr id="6" name="Picture 5">
            <a:extLst>
              <a:ext uri="{FF2B5EF4-FFF2-40B4-BE49-F238E27FC236}">
                <a16:creationId xmlns:a16="http://schemas.microsoft.com/office/drawing/2014/main" id="{BC76523A-0F43-8607-DC0D-E771CA4247A0}"/>
              </a:ext>
            </a:extLst>
          </p:cNvPr>
          <p:cNvPicPr>
            <a:picLocks noChangeAspect="1"/>
          </p:cNvPicPr>
          <p:nvPr/>
        </p:nvPicPr>
        <p:blipFill>
          <a:blip r:embed="rId2"/>
          <a:stretch>
            <a:fillRect/>
          </a:stretch>
        </p:blipFill>
        <p:spPr>
          <a:xfrm>
            <a:off x="2286000" y="1610391"/>
            <a:ext cx="13050654" cy="8671166"/>
          </a:xfrm>
          <a:prstGeom prst="rect">
            <a:avLst/>
          </a:prstGeom>
        </p:spPr>
      </p:pic>
    </p:spTree>
    <p:extLst>
      <p:ext uri="{BB962C8B-B14F-4D97-AF65-F5344CB8AC3E}">
        <p14:creationId xmlns:p14="http://schemas.microsoft.com/office/powerpoint/2010/main" val="248649388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70AF89-0758-AD24-33E3-BB5CE05382D8}"/>
              </a:ext>
            </a:extLst>
          </p:cNvPr>
          <p:cNvPicPr>
            <a:picLocks noChangeAspect="1"/>
          </p:cNvPicPr>
          <p:nvPr/>
        </p:nvPicPr>
        <p:blipFill>
          <a:blip r:embed="rId2"/>
          <a:stretch>
            <a:fillRect/>
          </a:stretch>
        </p:blipFill>
        <p:spPr>
          <a:xfrm>
            <a:off x="2286000" y="1968006"/>
            <a:ext cx="12520613" cy="8318994"/>
          </a:xfrm>
          <a:prstGeom prst="rect">
            <a:avLst/>
          </a:prstGeom>
        </p:spPr>
      </p:pic>
      <p:sp>
        <p:nvSpPr>
          <p:cNvPr id="5" name="TextBox 4">
            <a:extLst>
              <a:ext uri="{FF2B5EF4-FFF2-40B4-BE49-F238E27FC236}">
                <a16:creationId xmlns:a16="http://schemas.microsoft.com/office/drawing/2014/main" id="{89004E7E-A5B9-B17B-340E-9495AA8C9BAD}"/>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Top 10 Companies by Followers</a:t>
            </a:r>
          </a:p>
        </p:txBody>
      </p:sp>
      <p:sp>
        <p:nvSpPr>
          <p:cNvPr id="6" name="TextBox 3">
            <a:extLst>
              <a:ext uri="{FF2B5EF4-FFF2-40B4-BE49-F238E27FC236}">
                <a16:creationId xmlns:a16="http://schemas.microsoft.com/office/drawing/2014/main" id="{B0ADCEB2-258E-BA0B-0B25-89B98B4874FD}"/>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spTree>
    <p:extLst>
      <p:ext uri="{BB962C8B-B14F-4D97-AF65-F5344CB8AC3E}">
        <p14:creationId xmlns:p14="http://schemas.microsoft.com/office/powerpoint/2010/main" val="83354558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72C3AE-69C8-AC2B-8AB8-B76E74FB517A}"/>
              </a:ext>
            </a:extLst>
          </p:cNvPr>
          <p:cNvSpPr txBox="1"/>
          <p:nvPr/>
        </p:nvSpPr>
        <p:spPr>
          <a:xfrm>
            <a:off x="559984" y="1181100"/>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Count of </a:t>
            </a:r>
            <a:r>
              <a:rPr lang="en-US" sz="3100" dirty="0" err="1">
                <a:solidFill>
                  <a:srgbClr val="19598D"/>
                </a:solidFill>
                <a:latin typeface="Montserrat"/>
                <a:ea typeface="Montserrat"/>
                <a:cs typeface="Montserrat"/>
                <a:sym typeface="Montserrat"/>
              </a:rPr>
              <a:t>Job_id</a:t>
            </a:r>
            <a:r>
              <a:rPr lang="en-US" sz="3100" dirty="0">
                <a:solidFill>
                  <a:srgbClr val="19598D"/>
                </a:solidFill>
                <a:latin typeface="Montserrat"/>
                <a:ea typeface="Montserrat"/>
                <a:cs typeface="Montserrat"/>
                <a:sym typeface="Montserrat"/>
              </a:rPr>
              <a:t> by Type</a:t>
            </a:r>
          </a:p>
        </p:txBody>
      </p:sp>
      <p:sp>
        <p:nvSpPr>
          <p:cNvPr id="4" name="TextBox 3">
            <a:extLst>
              <a:ext uri="{FF2B5EF4-FFF2-40B4-BE49-F238E27FC236}">
                <a16:creationId xmlns:a16="http://schemas.microsoft.com/office/drawing/2014/main" id="{E380153A-7127-0E68-D4E9-BE741E673FD6}"/>
              </a:ext>
            </a:extLst>
          </p:cNvPr>
          <p:cNvSpPr txBox="1"/>
          <p:nvPr/>
        </p:nvSpPr>
        <p:spPr>
          <a:xfrm>
            <a:off x="559984" y="350103"/>
            <a:ext cx="9422216" cy="747897"/>
          </a:xfrm>
          <a:prstGeom prst="rect">
            <a:avLst/>
          </a:prstGeom>
        </p:spPr>
        <p:txBody>
          <a:bodyPr wrap="square" lIns="0" tIns="0" rIns="0" bIns="0" rtlCol="0" anchor="t">
            <a:spAutoFit/>
          </a:bodyPr>
          <a:lstStyle/>
          <a:p>
            <a:pPr>
              <a:lnSpc>
                <a:spcPct val="90000"/>
              </a:lnSpc>
              <a:spcBef>
                <a:spcPct val="0"/>
              </a:spcBef>
              <a:spcAft>
                <a:spcPts val="600"/>
              </a:spcAft>
            </a:pPr>
            <a:r>
              <a:rPr lang="en-US" sz="5400" b="1" dirty="0">
                <a:solidFill>
                  <a:srgbClr val="19598D"/>
                </a:solidFill>
                <a:latin typeface="Montserrat Ultra-Bold" panose="020B0604020202020204" charset="0"/>
                <a:ea typeface="+mj-ea"/>
                <a:cs typeface="+mj-cs"/>
                <a:sym typeface="Montserrat Ultra-Bold"/>
              </a:rPr>
              <a:t>EDA Using Python</a:t>
            </a:r>
          </a:p>
        </p:txBody>
      </p:sp>
      <p:pic>
        <p:nvPicPr>
          <p:cNvPr id="6" name="Picture 5">
            <a:extLst>
              <a:ext uri="{FF2B5EF4-FFF2-40B4-BE49-F238E27FC236}">
                <a16:creationId xmlns:a16="http://schemas.microsoft.com/office/drawing/2014/main" id="{0ADEB51B-6BA3-51F7-53C3-DEBCA3B24988}"/>
              </a:ext>
            </a:extLst>
          </p:cNvPr>
          <p:cNvPicPr>
            <a:picLocks noChangeAspect="1"/>
          </p:cNvPicPr>
          <p:nvPr/>
        </p:nvPicPr>
        <p:blipFill>
          <a:blip r:embed="rId2"/>
          <a:stretch>
            <a:fillRect/>
          </a:stretch>
        </p:blipFill>
        <p:spPr>
          <a:xfrm>
            <a:off x="2069013" y="1578645"/>
            <a:ext cx="12954000" cy="8621449"/>
          </a:xfrm>
          <a:prstGeom prst="rect">
            <a:avLst/>
          </a:prstGeom>
        </p:spPr>
      </p:pic>
    </p:spTree>
    <p:extLst>
      <p:ext uri="{BB962C8B-B14F-4D97-AF65-F5344CB8AC3E}">
        <p14:creationId xmlns:p14="http://schemas.microsoft.com/office/powerpoint/2010/main" val="399848778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115480" y="586740"/>
            <a:ext cx="8906455" cy="9151620"/>
          </a:xfrm>
          <a:prstGeom prst="rect">
            <a:avLst/>
          </a:prstGeom>
        </p:spPr>
      </p:pic>
      <p:sp>
        <p:nvSpPr>
          <p:cNvPr id="3" name="Freeform 3"/>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4" name="AutoShape 4"/>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txBody>
          <a:bodyPr/>
          <a:lstStyle/>
          <a:p>
            <a:endParaRPr lang="en-US"/>
          </a:p>
        </p:txBody>
      </p:sp>
      <p:sp>
        <p:nvSpPr>
          <p:cNvPr id="5" name="TextBox 5"/>
          <p:cNvSpPr txBox="1"/>
          <p:nvPr/>
        </p:nvSpPr>
        <p:spPr>
          <a:xfrm>
            <a:off x="1360438" y="3999496"/>
            <a:ext cx="6308824" cy="1060451"/>
          </a:xfrm>
          <a:prstGeom prst="rect">
            <a:avLst/>
          </a:prstGeom>
        </p:spPr>
        <p:txBody>
          <a:bodyPr lIns="0" tIns="0" rIns="0" bIns="0" rtlCol="0" anchor="t">
            <a:spAutoFit/>
          </a:bodyPr>
          <a:lstStyle/>
          <a:p>
            <a:pPr algn="l">
              <a:lnSpc>
                <a:spcPts val="8000"/>
              </a:lnSpc>
              <a:spcBef>
                <a:spcPct val="0"/>
              </a:spcBef>
            </a:pPr>
            <a:r>
              <a:rPr lang="en-US" sz="8000" b="1" dirty="0">
                <a:solidFill>
                  <a:srgbClr val="19598D"/>
                </a:solidFill>
                <a:latin typeface="Montserrat Ultra-Bold"/>
                <a:ea typeface="Montserrat Ultra-Bold"/>
                <a:cs typeface="Montserrat Ultra-Bold"/>
                <a:sym typeface="Montserrat Ultra-Bold"/>
              </a:rPr>
              <a:t>Dashboard</a:t>
            </a:r>
          </a:p>
        </p:txBody>
      </p:sp>
      <p:sp>
        <p:nvSpPr>
          <p:cNvPr id="6" name="TextBox 6"/>
          <p:cNvSpPr txBox="1"/>
          <p:nvPr/>
        </p:nvSpPr>
        <p:spPr>
          <a:xfrm>
            <a:off x="1360438" y="5445240"/>
            <a:ext cx="6308824" cy="1032764"/>
          </a:xfrm>
          <a:prstGeom prst="rect">
            <a:avLst/>
          </a:prstGeom>
        </p:spPr>
        <p:txBody>
          <a:bodyPr lIns="0" tIns="0" rIns="0" bIns="0" rtlCol="0" anchor="t">
            <a:spAutoFit/>
          </a:bodyPr>
          <a:lstStyle/>
          <a:p>
            <a:pPr algn="just">
              <a:lnSpc>
                <a:spcPts val="4227"/>
              </a:lnSpc>
            </a:pPr>
            <a:r>
              <a:rPr lang="en-US" sz="2799">
                <a:solidFill>
                  <a:srgbClr val="000000"/>
                </a:solidFill>
                <a:latin typeface="Montserrat"/>
                <a:ea typeface="Montserrat"/>
                <a:cs typeface="Montserrat"/>
                <a:sym typeface="Montserrat"/>
              </a:rPr>
              <a:t>The following Dashboards were created Using Tableau </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8288000" cy="10287000"/>
          </a:xfrm>
          <a:prstGeom prst="rect">
            <a:avLst/>
          </a:prstGeom>
          <a:solidFill>
            <a:srgbClr val="E9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3"/>
            <a:ext cx="18288000" cy="9286874"/>
          </a:xfrm>
          <a:prstGeom prst="rect">
            <a:avLst/>
          </a:prstGeom>
        </p:spPr>
      </p:pic>
    </p:spTree>
    <p:extLst>
      <p:ext uri="{BB962C8B-B14F-4D97-AF65-F5344CB8AC3E}">
        <p14:creationId xmlns:p14="http://schemas.microsoft.com/office/powerpoint/2010/main" val="373602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8288000" cy="10287000"/>
          </a:xfrm>
          <a:prstGeom prst="rect">
            <a:avLst/>
          </a:prstGeom>
          <a:solidFill>
            <a:srgbClr val="E9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338"/>
            <a:ext cx="18288000" cy="9458324"/>
          </a:xfrm>
          <a:prstGeom prst="rect">
            <a:avLst/>
          </a:prstGeom>
        </p:spPr>
      </p:pic>
    </p:spTree>
    <p:extLst>
      <p:ext uri="{BB962C8B-B14F-4D97-AF65-F5344CB8AC3E}">
        <p14:creationId xmlns:p14="http://schemas.microsoft.com/office/powerpoint/2010/main" val="218795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8288000" cy="10287000"/>
          </a:xfrm>
          <a:prstGeom prst="rect">
            <a:avLst/>
          </a:prstGeom>
          <a:solidFill>
            <a:srgbClr val="E9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925"/>
            <a:ext cx="18288000" cy="9201150"/>
          </a:xfrm>
          <a:prstGeom prst="rect">
            <a:avLst/>
          </a:prstGeom>
        </p:spPr>
      </p:pic>
    </p:spTree>
    <p:extLst>
      <p:ext uri="{BB962C8B-B14F-4D97-AF65-F5344CB8AC3E}">
        <p14:creationId xmlns:p14="http://schemas.microsoft.com/office/powerpoint/2010/main" val="177425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5813" y="-158270"/>
            <a:ext cx="19659626" cy="6857990"/>
          </a:xfrm>
          <a:prstGeom prst="rect">
            <a:avLst/>
          </a:prstGeom>
          <a:solidFill>
            <a:srgbClr val="19598D"/>
          </a:solidFill>
        </p:spPr>
        <p:txBody>
          <a:bodyPr/>
          <a:lstStyle/>
          <a:p>
            <a:endParaRPr lang="en-US"/>
          </a:p>
        </p:txBody>
      </p:sp>
      <p:sp>
        <p:nvSpPr>
          <p:cNvPr id="3" name="AutoShape 3"/>
          <p:cNvSpPr/>
          <p:nvPr/>
        </p:nvSpPr>
        <p:spPr>
          <a:xfrm>
            <a:off x="9640829" y="4185866"/>
            <a:ext cx="3569582" cy="4231220"/>
          </a:xfrm>
          <a:prstGeom prst="rect">
            <a:avLst/>
          </a:prstGeom>
          <a:solidFill>
            <a:srgbClr val="000000">
              <a:alpha val="33725"/>
            </a:srgbClr>
          </a:solidFill>
        </p:spPr>
        <p:txBody>
          <a:bodyPr/>
          <a:lstStyle/>
          <a:p>
            <a:endParaRPr lang="en-US"/>
          </a:p>
        </p:txBody>
      </p:sp>
      <p:sp>
        <p:nvSpPr>
          <p:cNvPr id="4" name="AutoShape 4"/>
          <p:cNvSpPr/>
          <p:nvPr/>
        </p:nvSpPr>
        <p:spPr>
          <a:xfrm>
            <a:off x="13861168" y="4185866"/>
            <a:ext cx="3569582" cy="4231220"/>
          </a:xfrm>
          <a:prstGeom prst="rect">
            <a:avLst/>
          </a:prstGeom>
          <a:solidFill>
            <a:srgbClr val="000000">
              <a:alpha val="33725"/>
            </a:srgbClr>
          </a:solidFill>
        </p:spPr>
        <p:txBody>
          <a:bodyPr/>
          <a:lstStyle/>
          <a:p>
            <a:endParaRPr lang="en-US"/>
          </a:p>
        </p:txBody>
      </p:sp>
      <p:sp>
        <p:nvSpPr>
          <p:cNvPr id="5" name="AutoShape 5"/>
          <p:cNvSpPr/>
          <p:nvPr/>
        </p:nvSpPr>
        <p:spPr>
          <a:xfrm>
            <a:off x="1200150" y="4185866"/>
            <a:ext cx="3569582" cy="4231220"/>
          </a:xfrm>
          <a:prstGeom prst="rect">
            <a:avLst/>
          </a:prstGeom>
          <a:solidFill>
            <a:srgbClr val="000000">
              <a:alpha val="33725"/>
            </a:srgbClr>
          </a:solidFill>
        </p:spPr>
        <p:txBody>
          <a:bodyPr/>
          <a:lstStyle/>
          <a:p>
            <a:endParaRPr lang="en-US"/>
          </a:p>
        </p:txBody>
      </p:sp>
      <p:sp>
        <p:nvSpPr>
          <p:cNvPr id="6" name="AutoShape 6"/>
          <p:cNvSpPr/>
          <p:nvPr/>
        </p:nvSpPr>
        <p:spPr>
          <a:xfrm>
            <a:off x="5420489" y="4185866"/>
            <a:ext cx="3569582" cy="4231220"/>
          </a:xfrm>
          <a:prstGeom prst="rect">
            <a:avLst/>
          </a:prstGeom>
          <a:solidFill>
            <a:srgbClr val="000000">
              <a:alpha val="33725"/>
            </a:srgbClr>
          </a:solidFill>
        </p:spPr>
        <p:txBody>
          <a:bodyPr/>
          <a:lstStyle/>
          <a:p>
            <a:endParaRPr lang="en-US"/>
          </a:p>
        </p:txBody>
      </p:sp>
      <p:sp>
        <p:nvSpPr>
          <p:cNvPr id="7" name="AutoShape 7"/>
          <p:cNvSpPr/>
          <p:nvPr/>
        </p:nvSpPr>
        <p:spPr>
          <a:xfrm>
            <a:off x="9469379" y="4023941"/>
            <a:ext cx="3569582" cy="4220278"/>
          </a:xfrm>
          <a:prstGeom prst="rect">
            <a:avLst/>
          </a:prstGeom>
          <a:solidFill>
            <a:srgbClr val="FFFFFF"/>
          </a:solidFill>
        </p:spPr>
        <p:txBody>
          <a:bodyPr/>
          <a:lstStyle/>
          <a:p>
            <a:endParaRPr lang="en-US"/>
          </a:p>
        </p:txBody>
      </p:sp>
      <p:sp>
        <p:nvSpPr>
          <p:cNvPr id="8" name="AutoShape 8"/>
          <p:cNvSpPr/>
          <p:nvPr/>
        </p:nvSpPr>
        <p:spPr>
          <a:xfrm>
            <a:off x="13689718" y="4023941"/>
            <a:ext cx="3569582" cy="4220278"/>
          </a:xfrm>
          <a:prstGeom prst="rect">
            <a:avLst/>
          </a:prstGeom>
          <a:solidFill>
            <a:srgbClr val="FFFFFF"/>
          </a:solidFill>
        </p:spPr>
        <p:txBody>
          <a:bodyPr/>
          <a:lstStyle/>
          <a:p>
            <a:endParaRPr lang="en-US"/>
          </a:p>
        </p:txBody>
      </p:sp>
      <p:sp>
        <p:nvSpPr>
          <p:cNvPr id="9" name="AutoShape 9"/>
          <p:cNvSpPr/>
          <p:nvPr/>
        </p:nvSpPr>
        <p:spPr>
          <a:xfrm>
            <a:off x="1028700" y="4023941"/>
            <a:ext cx="3569582" cy="4220278"/>
          </a:xfrm>
          <a:prstGeom prst="rect">
            <a:avLst/>
          </a:prstGeom>
          <a:solidFill>
            <a:srgbClr val="FFFFFF"/>
          </a:solidFill>
        </p:spPr>
        <p:txBody>
          <a:bodyPr/>
          <a:lstStyle/>
          <a:p>
            <a:endParaRPr lang="en-US"/>
          </a:p>
        </p:txBody>
      </p:sp>
      <p:sp>
        <p:nvSpPr>
          <p:cNvPr id="10" name="AutoShape 10"/>
          <p:cNvSpPr/>
          <p:nvPr/>
        </p:nvSpPr>
        <p:spPr>
          <a:xfrm>
            <a:off x="5249039" y="4023941"/>
            <a:ext cx="3569582" cy="4220278"/>
          </a:xfrm>
          <a:prstGeom prst="rect">
            <a:avLst/>
          </a:prstGeom>
          <a:solidFill>
            <a:srgbClr val="FFFFFF"/>
          </a:solidFill>
        </p:spPr>
        <p:txBody>
          <a:bodyPr/>
          <a:lstStyle/>
          <a:p>
            <a:endParaRPr lang="en-US"/>
          </a:p>
        </p:txBody>
      </p:sp>
      <p:sp>
        <p:nvSpPr>
          <p:cNvPr id="11" name="TextBox 11"/>
          <p:cNvSpPr txBox="1"/>
          <p:nvPr/>
        </p:nvSpPr>
        <p:spPr>
          <a:xfrm>
            <a:off x="5126492" y="1562833"/>
            <a:ext cx="8035017" cy="1060451"/>
          </a:xfrm>
          <a:prstGeom prst="rect">
            <a:avLst/>
          </a:prstGeom>
        </p:spPr>
        <p:txBody>
          <a:bodyPr lIns="0" tIns="0" rIns="0" bIns="0" rtlCol="0" anchor="t">
            <a:spAutoFit/>
          </a:bodyPr>
          <a:lstStyle/>
          <a:p>
            <a:pPr algn="ctr">
              <a:lnSpc>
                <a:spcPts val="8000"/>
              </a:lnSpc>
              <a:spcBef>
                <a:spcPct val="0"/>
              </a:spcBef>
            </a:pPr>
            <a:r>
              <a:rPr lang="en-US" sz="8000" b="1">
                <a:solidFill>
                  <a:srgbClr val="FFFFFF"/>
                </a:solidFill>
                <a:latin typeface="Montserrat Ultra-Bold"/>
                <a:ea typeface="Montserrat Ultra-Bold"/>
                <a:cs typeface="Montserrat Ultra-Bold"/>
                <a:sym typeface="Montserrat Ultra-Bold"/>
              </a:rPr>
              <a:t>Agenda</a:t>
            </a:r>
          </a:p>
        </p:txBody>
      </p:sp>
      <p:sp>
        <p:nvSpPr>
          <p:cNvPr id="12" name="TextBox 12"/>
          <p:cNvSpPr txBox="1"/>
          <p:nvPr/>
        </p:nvSpPr>
        <p:spPr>
          <a:xfrm>
            <a:off x="815169" y="5364480"/>
            <a:ext cx="3954563" cy="920116"/>
          </a:xfrm>
          <a:prstGeom prst="rect">
            <a:avLst/>
          </a:prstGeom>
        </p:spPr>
        <p:txBody>
          <a:bodyPr lIns="0" tIns="0" rIns="0" bIns="0" rtlCol="0" anchor="t">
            <a:spAutoFit/>
          </a:bodyPr>
          <a:lstStyle/>
          <a:p>
            <a:pPr algn="ctr">
              <a:lnSpc>
                <a:spcPts val="7559"/>
              </a:lnSpc>
            </a:pPr>
            <a:r>
              <a:rPr lang="en-US" sz="5399" b="1">
                <a:solidFill>
                  <a:srgbClr val="19598D"/>
                </a:solidFill>
                <a:latin typeface="Montserrat Bold"/>
                <a:ea typeface="Montserrat Bold"/>
                <a:cs typeface="Montserrat Bold"/>
                <a:sym typeface="Montserrat Bold"/>
              </a:rPr>
              <a:t>Intro</a:t>
            </a:r>
          </a:p>
        </p:txBody>
      </p:sp>
      <p:sp>
        <p:nvSpPr>
          <p:cNvPr id="13" name="TextBox 13"/>
          <p:cNvSpPr txBox="1"/>
          <p:nvPr/>
        </p:nvSpPr>
        <p:spPr>
          <a:xfrm>
            <a:off x="5486433" y="5067300"/>
            <a:ext cx="3094794" cy="1543051"/>
          </a:xfrm>
          <a:prstGeom prst="rect">
            <a:avLst/>
          </a:prstGeom>
        </p:spPr>
        <p:txBody>
          <a:bodyPr lIns="0" tIns="0" rIns="0" bIns="0" rtlCol="0" anchor="t">
            <a:spAutoFit/>
          </a:bodyPr>
          <a:lstStyle/>
          <a:p>
            <a:pPr algn="ctr">
              <a:lnSpc>
                <a:spcPts val="6299"/>
              </a:lnSpc>
            </a:pPr>
            <a:r>
              <a:rPr lang="en-US" sz="4499" b="1">
                <a:solidFill>
                  <a:srgbClr val="19598D"/>
                </a:solidFill>
                <a:latin typeface="Montserrat Bold"/>
                <a:ea typeface="Montserrat Bold"/>
                <a:cs typeface="Montserrat Bold"/>
                <a:sym typeface="Montserrat Bold"/>
              </a:rPr>
              <a:t>ERD &amp; Mapping </a:t>
            </a:r>
          </a:p>
        </p:txBody>
      </p:sp>
      <p:sp>
        <p:nvSpPr>
          <p:cNvPr id="14" name="TextBox 14"/>
          <p:cNvSpPr txBox="1"/>
          <p:nvPr/>
        </p:nvSpPr>
        <p:spPr>
          <a:xfrm>
            <a:off x="9678198" y="5561481"/>
            <a:ext cx="3094794" cy="752476"/>
          </a:xfrm>
          <a:prstGeom prst="rect">
            <a:avLst/>
          </a:prstGeom>
        </p:spPr>
        <p:txBody>
          <a:bodyPr lIns="0" tIns="0" rIns="0" bIns="0" rtlCol="0" anchor="t">
            <a:spAutoFit/>
          </a:bodyPr>
          <a:lstStyle/>
          <a:p>
            <a:pPr algn="ctr">
              <a:lnSpc>
                <a:spcPts val="6299"/>
              </a:lnSpc>
            </a:pPr>
            <a:r>
              <a:rPr lang="en-US" sz="4499" b="1">
                <a:solidFill>
                  <a:srgbClr val="19598D"/>
                </a:solidFill>
                <a:latin typeface="Montserrat Bold"/>
                <a:ea typeface="Montserrat Bold"/>
                <a:cs typeface="Montserrat Bold"/>
                <a:sym typeface="Montserrat Bold"/>
              </a:rPr>
              <a:t>Report</a:t>
            </a:r>
          </a:p>
        </p:txBody>
      </p:sp>
      <p:sp>
        <p:nvSpPr>
          <p:cNvPr id="15" name="TextBox 15"/>
          <p:cNvSpPr txBox="1"/>
          <p:nvPr/>
        </p:nvSpPr>
        <p:spPr>
          <a:xfrm>
            <a:off x="13762861" y="5671164"/>
            <a:ext cx="3332188" cy="738505"/>
          </a:xfrm>
          <a:prstGeom prst="rect">
            <a:avLst/>
          </a:prstGeom>
        </p:spPr>
        <p:txBody>
          <a:bodyPr lIns="0" tIns="0" rIns="0" bIns="0" rtlCol="0" anchor="t">
            <a:spAutoFit/>
          </a:bodyPr>
          <a:lstStyle/>
          <a:p>
            <a:pPr algn="ctr">
              <a:lnSpc>
                <a:spcPts val="6019"/>
              </a:lnSpc>
            </a:pPr>
            <a:r>
              <a:rPr lang="en-US" sz="4299" b="1">
                <a:solidFill>
                  <a:srgbClr val="19598D"/>
                </a:solidFill>
                <a:latin typeface="Montserrat Bold"/>
                <a:ea typeface="Montserrat Bold"/>
                <a:cs typeface="Montserrat Bold"/>
                <a:sym typeface="Montserrat Bold"/>
              </a:rPr>
              <a:t>Dashboard</a:t>
            </a:r>
          </a:p>
        </p:txBody>
      </p:sp>
      <p:sp>
        <p:nvSpPr>
          <p:cNvPr id="16" name="Freeform 16"/>
          <p:cNvSpPr/>
          <p:nvPr/>
        </p:nvSpPr>
        <p:spPr>
          <a:xfrm>
            <a:off x="16377677"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7" name="Freeform 17"/>
          <p:cNvSpPr/>
          <p:nvPr/>
        </p:nvSpPr>
        <p:spPr>
          <a:xfrm rot="-10800000">
            <a:off x="1028700"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AutoShape 18"/>
          <p:cNvSpPr/>
          <p:nvPr/>
        </p:nvSpPr>
        <p:spPr>
          <a:xfrm rot="23662">
            <a:off x="13861144" y="1014412"/>
            <a:ext cx="2075766" cy="0"/>
          </a:xfrm>
          <a:prstGeom prst="line">
            <a:avLst/>
          </a:prstGeom>
          <a:ln w="28575" cap="rnd">
            <a:solidFill>
              <a:srgbClr val="FFFFFF">
                <a:alpha val="74902"/>
              </a:srgbClr>
            </a:solidFill>
            <a:prstDash val="solid"/>
            <a:headEnd type="none" w="sm" len="sm"/>
            <a:tailEnd type="none" w="sm" len="sm"/>
          </a:ln>
        </p:spPr>
        <p:txBody>
          <a:bodyPr/>
          <a:lstStyle/>
          <a:p>
            <a:endParaRPr lang="en-US"/>
          </a:p>
        </p:txBody>
      </p:sp>
      <p:sp>
        <p:nvSpPr>
          <p:cNvPr id="19" name="AutoShape 19"/>
          <p:cNvSpPr/>
          <p:nvPr/>
        </p:nvSpPr>
        <p:spPr>
          <a:xfrm rot="-10776337">
            <a:off x="2313529" y="1014413"/>
            <a:ext cx="2075766" cy="0"/>
          </a:xfrm>
          <a:prstGeom prst="line">
            <a:avLst/>
          </a:prstGeom>
          <a:ln w="28575" cap="rnd">
            <a:solidFill>
              <a:srgbClr val="FFFFFF">
                <a:alpha val="74902"/>
              </a:srgbClr>
            </a:solidFill>
            <a:prstDash val="solid"/>
            <a:headEnd type="none" w="sm" len="sm"/>
            <a:tailEnd type="none" w="sm" len="sm"/>
          </a:ln>
        </p:spPr>
        <p:txBody>
          <a:bodyPr/>
          <a:lstStyle/>
          <a:p>
            <a:endParaRPr lang="en-US"/>
          </a:p>
        </p:txBody>
      </p:sp>
      <p:sp>
        <p:nvSpPr>
          <p:cNvPr id="20" name="AutoShape 20"/>
          <p:cNvSpPr/>
          <p:nvPr/>
        </p:nvSpPr>
        <p:spPr>
          <a:xfrm>
            <a:off x="-282420" y="9096375"/>
            <a:ext cx="18852841" cy="0"/>
          </a:xfrm>
          <a:prstGeom prst="line">
            <a:avLst/>
          </a:prstGeom>
          <a:ln w="28575" cap="rnd">
            <a:solidFill>
              <a:srgbClr val="D9D9D9"/>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420" y="9272588"/>
            <a:ext cx="18852841" cy="0"/>
          </a:xfrm>
          <a:prstGeom prst="line">
            <a:avLst/>
          </a:prstGeom>
          <a:ln w="28575" cap="rnd">
            <a:solidFill>
              <a:srgbClr val="D9D9D9"/>
            </a:solidFill>
            <a:prstDash val="solid"/>
            <a:headEnd type="none" w="sm" len="sm"/>
            <a:tailEnd type="none" w="sm" len="sm"/>
          </a:ln>
        </p:spPr>
        <p:txBody>
          <a:bodyPr/>
          <a:lstStyle/>
          <a:p>
            <a:endParaRPr lang="en-US"/>
          </a:p>
        </p:txBody>
      </p:sp>
      <p:sp>
        <p:nvSpPr>
          <p:cNvPr id="3" name="AutoShape 3"/>
          <p:cNvSpPr/>
          <p:nvPr/>
        </p:nvSpPr>
        <p:spPr>
          <a:xfrm>
            <a:off x="-5640384" y="6884421"/>
            <a:ext cx="16256977" cy="8229600"/>
          </a:xfrm>
          <a:prstGeom prst="rect">
            <a:avLst/>
          </a:prstGeom>
          <a:solidFill>
            <a:srgbClr val="19598D"/>
          </a:solidFill>
        </p:spPr>
        <p:txBody>
          <a:bodyPr/>
          <a:lstStyle/>
          <a:p>
            <a:endParaRPr lang="en-US"/>
          </a:p>
        </p:txBody>
      </p:sp>
      <p:sp>
        <p:nvSpPr>
          <p:cNvPr id="4" name="AutoShape 4"/>
          <p:cNvSpPr/>
          <p:nvPr/>
        </p:nvSpPr>
        <p:spPr>
          <a:xfrm>
            <a:off x="2488104" y="3466250"/>
            <a:ext cx="16608741" cy="5201318"/>
          </a:xfrm>
          <a:prstGeom prst="rect">
            <a:avLst/>
          </a:prstGeom>
          <a:solidFill>
            <a:srgbClr val="57C1D4"/>
          </a:solidFill>
        </p:spPr>
        <p:txBody>
          <a:bodyPr/>
          <a:lstStyle/>
          <a:p>
            <a:endParaRPr lang="en-US"/>
          </a:p>
        </p:txBody>
      </p:sp>
      <p:grpSp>
        <p:nvGrpSpPr>
          <p:cNvPr id="5" name="Group 5"/>
          <p:cNvGrpSpPr/>
          <p:nvPr/>
        </p:nvGrpSpPr>
        <p:grpSpPr>
          <a:xfrm>
            <a:off x="402692" y="553012"/>
            <a:ext cx="9400736" cy="2770890"/>
            <a:chOff x="0" y="0"/>
            <a:chExt cx="12534315" cy="3694521"/>
          </a:xfrm>
        </p:grpSpPr>
        <p:pic>
          <p:nvPicPr>
            <p:cNvPr id="6" name="Picture 6"/>
            <p:cNvPicPr>
              <a:picLocks noChangeAspect="1"/>
            </p:cNvPicPr>
            <p:nvPr/>
          </p:nvPicPr>
          <p:blipFill>
            <a:blip r:embed="rId2"/>
            <a:srcRect l="6957" t="17850" r="8165" b="44634"/>
            <a:stretch>
              <a:fillRect/>
            </a:stretch>
          </p:blipFill>
          <p:spPr>
            <a:xfrm>
              <a:off x="0" y="0"/>
              <a:ext cx="12534315" cy="3694521"/>
            </a:xfrm>
            <a:prstGeom prst="rect">
              <a:avLst/>
            </a:prstGeom>
          </p:spPr>
        </p:pic>
      </p:grpSp>
      <p:sp>
        <p:nvSpPr>
          <p:cNvPr id="7" name="Freeform 7"/>
          <p:cNvSpPr/>
          <p:nvPr/>
        </p:nvSpPr>
        <p:spPr>
          <a:xfrm rot="-5400000">
            <a:off x="16731762" y="1410919"/>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8" name="AutoShape 8"/>
          <p:cNvSpPr/>
          <p:nvPr/>
        </p:nvSpPr>
        <p:spPr>
          <a:xfrm rot="-5400000">
            <a:off x="15939739" y="3593303"/>
            <a:ext cx="2456682" cy="0"/>
          </a:xfrm>
          <a:prstGeom prst="line">
            <a:avLst/>
          </a:prstGeom>
          <a:ln w="28575" cap="rnd">
            <a:solidFill>
              <a:srgbClr val="D9D9D9"/>
            </a:solidFill>
            <a:prstDash val="solid"/>
            <a:headEnd type="none" w="sm" len="sm"/>
            <a:tailEnd type="none" w="sm" len="sm"/>
          </a:ln>
        </p:spPr>
        <p:txBody>
          <a:bodyPr/>
          <a:lstStyle/>
          <a:p>
            <a:endParaRPr lang="en-US"/>
          </a:p>
        </p:txBody>
      </p:sp>
      <p:sp>
        <p:nvSpPr>
          <p:cNvPr id="9" name="TextBox 9"/>
          <p:cNvSpPr txBox="1"/>
          <p:nvPr/>
        </p:nvSpPr>
        <p:spPr>
          <a:xfrm>
            <a:off x="2974449" y="3802499"/>
            <a:ext cx="14963678" cy="4573753"/>
          </a:xfrm>
          <a:prstGeom prst="rect">
            <a:avLst/>
          </a:prstGeom>
        </p:spPr>
        <p:txBody>
          <a:bodyPr lIns="0" tIns="0" rIns="0" bIns="0" rtlCol="0" anchor="t">
            <a:spAutoFit/>
          </a:bodyPr>
          <a:lstStyle/>
          <a:p>
            <a:pPr algn="l">
              <a:lnSpc>
                <a:spcPts val="4479"/>
              </a:lnSpc>
            </a:pPr>
            <a:r>
              <a:rPr lang="en-US" sz="3199" dirty="0">
                <a:solidFill>
                  <a:srgbClr val="FFFFFF"/>
                </a:solidFill>
                <a:latin typeface="Montserrat"/>
                <a:ea typeface="Montserrat"/>
                <a:cs typeface="Montserrat"/>
                <a:sym typeface="Montserrat"/>
              </a:rPr>
              <a:t>This dataset contains over 124,000 job postings from 2023 and 2024 on LinkedIn, with key details like title, description, salary, location, application URL, and work types (remote, contract, etc.). Separate files cover benefits, skills, industries, and company data (e.g., description, headquarters, size, follower count). The dataset allows for exploring top-paid roles and analyzing industry trends. Future updates will include time-based insights on company growth, remote job trends, and job title demand.</a:t>
            </a:r>
          </a:p>
        </p:txBody>
      </p:sp>
      <p:grpSp>
        <p:nvGrpSpPr>
          <p:cNvPr id="10" name="Group 10"/>
          <p:cNvGrpSpPr/>
          <p:nvPr/>
        </p:nvGrpSpPr>
        <p:grpSpPr>
          <a:xfrm>
            <a:off x="402692" y="553012"/>
            <a:ext cx="9400736" cy="2770890"/>
            <a:chOff x="0" y="0"/>
            <a:chExt cx="2475914" cy="729782"/>
          </a:xfrm>
        </p:grpSpPr>
        <p:sp>
          <p:nvSpPr>
            <p:cNvPr id="11" name="Freeform 11"/>
            <p:cNvSpPr/>
            <p:nvPr/>
          </p:nvSpPr>
          <p:spPr>
            <a:xfrm>
              <a:off x="0" y="0"/>
              <a:ext cx="2475914" cy="729782"/>
            </a:xfrm>
            <a:custGeom>
              <a:avLst/>
              <a:gdLst/>
              <a:ahLst/>
              <a:cxnLst/>
              <a:rect l="l" t="t" r="r" b="b"/>
              <a:pathLst>
                <a:path w="2475914" h="729782">
                  <a:moveTo>
                    <a:pt x="0" y="0"/>
                  </a:moveTo>
                  <a:lnTo>
                    <a:pt x="2475914" y="0"/>
                  </a:lnTo>
                  <a:lnTo>
                    <a:pt x="2475914" y="729782"/>
                  </a:lnTo>
                  <a:lnTo>
                    <a:pt x="0" y="729782"/>
                  </a:lnTo>
                  <a:close/>
                </a:path>
              </a:pathLst>
            </a:custGeom>
            <a:solidFill>
              <a:srgbClr val="19598D">
                <a:alpha val="31765"/>
              </a:srgbClr>
            </a:solidFill>
          </p:spPr>
          <p:txBody>
            <a:bodyPr/>
            <a:lstStyle/>
            <a:p>
              <a:endParaRPr lang="en-US"/>
            </a:p>
          </p:txBody>
        </p:sp>
        <p:sp>
          <p:nvSpPr>
            <p:cNvPr id="12" name="TextBox 12"/>
            <p:cNvSpPr txBox="1"/>
            <p:nvPr/>
          </p:nvSpPr>
          <p:spPr>
            <a:xfrm>
              <a:off x="0" y="-38100"/>
              <a:ext cx="2475914" cy="767882"/>
            </a:xfrm>
            <a:prstGeom prst="rect">
              <a:avLst/>
            </a:prstGeom>
          </p:spPr>
          <p:txBody>
            <a:bodyPr lIns="50800" tIns="50800" rIns="50800" bIns="50800" rtlCol="0" anchor="ctr"/>
            <a:lstStyle/>
            <a:p>
              <a:pPr algn="ctr">
                <a:lnSpc>
                  <a:spcPts val="3499"/>
                </a:lnSpc>
              </a:pPr>
              <a:endParaRPr/>
            </a:p>
          </p:txBody>
        </p:sp>
      </p:grpSp>
      <p:sp>
        <p:nvSpPr>
          <p:cNvPr id="13" name="TextBox 13"/>
          <p:cNvSpPr txBox="1"/>
          <p:nvPr/>
        </p:nvSpPr>
        <p:spPr>
          <a:xfrm>
            <a:off x="1150607" y="1482654"/>
            <a:ext cx="8652821" cy="1064007"/>
          </a:xfrm>
          <a:prstGeom prst="rect">
            <a:avLst/>
          </a:prstGeom>
        </p:spPr>
        <p:txBody>
          <a:bodyPr lIns="0" tIns="0" rIns="0" bIns="0" rtlCol="0" anchor="t">
            <a:spAutoFit/>
          </a:bodyPr>
          <a:lstStyle/>
          <a:p>
            <a:pPr algn="l">
              <a:lnSpc>
                <a:spcPts val="8057"/>
              </a:lnSpc>
              <a:spcBef>
                <a:spcPct val="0"/>
              </a:spcBef>
            </a:pPr>
            <a:r>
              <a:rPr lang="en-US" sz="8057" b="1">
                <a:solidFill>
                  <a:srgbClr val="FFFFFF"/>
                </a:solidFill>
                <a:latin typeface="Montserrat Ultra-Bold"/>
                <a:ea typeface="Montserrat Ultra-Bold"/>
                <a:cs typeface="Montserrat Ultra-Bold"/>
                <a:sym typeface="Montserrat Ultra-Bold"/>
              </a:rPr>
              <a:t>Introduction</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22A0A-34BE-F25B-BD4C-B8AB1D0620F1}"/>
              </a:ext>
            </a:extLst>
          </p:cNvPr>
          <p:cNvPicPr>
            <a:picLocks noChangeAspect="1"/>
          </p:cNvPicPr>
          <p:nvPr/>
        </p:nvPicPr>
        <p:blipFill>
          <a:blip r:embed="rId2"/>
          <a:stretch>
            <a:fillRect/>
          </a:stretch>
        </p:blipFill>
        <p:spPr>
          <a:xfrm>
            <a:off x="3175847" y="1795976"/>
            <a:ext cx="11936306" cy="8107680"/>
          </a:xfrm>
          <a:prstGeom prst="rect">
            <a:avLst/>
          </a:prstGeom>
        </p:spPr>
      </p:pic>
      <p:sp>
        <p:nvSpPr>
          <p:cNvPr id="4" name="TextBox 3">
            <a:extLst>
              <a:ext uri="{FF2B5EF4-FFF2-40B4-BE49-F238E27FC236}">
                <a16:creationId xmlns:a16="http://schemas.microsoft.com/office/drawing/2014/main" id="{FEFD8546-1FA2-EE10-D21E-FD3DC4B0AA44}"/>
              </a:ext>
            </a:extLst>
          </p:cNvPr>
          <p:cNvSpPr txBox="1"/>
          <p:nvPr/>
        </p:nvSpPr>
        <p:spPr>
          <a:xfrm>
            <a:off x="417109" y="383344"/>
            <a:ext cx="6193729" cy="756617"/>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Cleaning</a:t>
            </a:r>
          </a:p>
        </p:txBody>
      </p:sp>
      <p:sp>
        <p:nvSpPr>
          <p:cNvPr id="5" name="TextBox 4">
            <a:extLst>
              <a:ext uri="{FF2B5EF4-FFF2-40B4-BE49-F238E27FC236}">
                <a16:creationId xmlns:a16="http://schemas.microsoft.com/office/drawing/2014/main" id="{5CD3BD89-2FCF-A087-312B-23BD00F13AD7}"/>
              </a:ext>
            </a:extLst>
          </p:cNvPr>
          <p:cNvSpPr txBox="1"/>
          <p:nvPr/>
        </p:nvSpPr>
        <p:spPr>
          <a:xfrm>
            <a:off x="386629" y="1218298"/>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Replacing countries' abbreviations with their real names</a:t>
            </a:r>
          </a:p>
        </p:txBody>
      </p:sp>
    </p:spTree>
    <p:extLst>
      <p:ext uri="{BB962C8B-B14F-4D97-AF65-F5344CB8AC3E}">
        <p14:creationId xmlns:p14="http://schemas.microsoft.com/office/powerpoint/2010/main" val="426488503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4BEBD-95C5-1463-0D04-0D883CF7A5A9}"/>
              </a:ext>
            </a:extLst>
          </p:cNvPr>
          <p:cNvPicPr>
            <a:picLocks noChangeAspect="1"/>
          </p:cNvPicPr>
          <p:nvPr/>
        </p:nvPicPr>
        <p:blipFill>
          <a:blip r:embed="rId2"/>
          <a:stretch>
            <a:fillRect/>
          </a:stretch>
        </p:blipFill>
        <p:spPr>
          <a:xfrm>
            <a:off x="823912" y="1943100"/>
            <a:ext cx="16640175" cy="7968776"/>
          </a:xfrm>
          <a:prstGeom prst="rect">
            <a:avLst/>
          </a:prstGeom>
        </p:spPr>
      </p:pic>
      <p:sp>
        <p:nvSpPr>
          <p:cNvPr id="4" name="TextBox 3">
            <a:extLst>
              <a:ext uri="{FF2B5EF4-FFF2-40B4-BE49-F238E27FC236}">
                <a16:creationId xmlns:a16="http://schemas.microsoft.com/office/drawing/2014/main" id="{2B92E889-D077-25E4-D156-C82830D24AE1}"/>
              </a:ext>
            </a:extLst>
          </p:cNvPr>
          <p:cNvSpPr txBox="1"/>
          <p:nvPr/>
        </p:nvSpPr>
        <p:spPr>
          <a:xfrm>
            <a:off x="417109" y="383344"/>
            <a:ext cx="6193729" cy="756617"/>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Cleaning</a:t>
            </a:r>
          </a:p>
        </p:txBody>
      </p:sp>
      <p:sp>
        <p:nvSpPr>
          <p:cNvPr id="5" name="TextBox 4">
            <a:extLst>
              <a:ext uri="{FF2B5EF4-FFF2-40B4-BE49-F238E27FC236}">
                <a16:creationId xmlns:a16="http://schemas.microsoft.com/office/drawing/2014/main" id="{BA08FF3F-1B2B-C6C3-86A0-D188DE25BD3D}"/>
              </a:ext>
            </a:extLst>
          </p:cNvPr>
          <p:cNvSpPr txBox="1"/>
          <p:nvPr/>
        </p:nvSpPr>
        <p:spPr>
          <a:xfrm>
            <a:off x="386629" y="1218298"/>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Replacing cities' abbreviations with their real names</a:t>
            </a:r>
          </a:p>
        </p:txBody>
      </p:sp>
    </p:spTree>
    <p:extLst>
      <p:ext uri="{BB962C8B-B14F-4D97-AF65-F5344CB8AC3E}">
        <p14:creationId xmlns:p14="http://schemas.microsoft.com/office/powerpoint/2010/main" val="42457334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ADA7F-3C32-5BEA-10EF-16CC27B7DA0C}"/>
              </a:ext>
            </a:extLst>
          </p:cNvPr>
          <p:cNvPicPr>
            <a:picLocks noChangeAspect="1"/>
          </p:cNvPicPr>
          <p:nvPr/>
        </p:nvPicPr>
        <p:blipFill>
          <a:blip r:embed="rId2"/>
          <a:stretch>
            <a:fillRect/>
          </a:stretch>
        </p:blipFill>
        <p:spPr>
          <a:xfrm>
            <a:off x="671649" y="1943100"/>
            <a:ext cx="16930551" cy="7848600"/>
          </a:xfrm>
          <a:prstGeom prst="rect">
            <a:avLst/>
          </a:prstGeom>
        </p:spPr>
      </p:pic>
      <p:sp>
        <p:nvSpPr>
          <p:cNvPr id="4" name="TextBox 3">
            <a:extLst>
              <a:ext uri="{FF2B5EF4-FFF2-40B4-BE49-F238E27FC236}">
                <a16:creationId xmlns:a16="http://schemas.microsoft.com/office/drawing/2014/main" id="{AFF2FF09-BEC9-5704-E32F-6F299DFB88E7}"/>
              </a:ext>
            </a:extLst>
          </p:cNvPr>
          <p:cNvSpPr txBox="1"/>
          <p:nvPr/>
        </p:nvSpPr>
        <p:spPr>
          <a:xfrm>
            <a:off x="417109" y="383344"/>
            <a:ext cx="6193729" cy="756617"/>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Cleaning</a:t>
            </a:r>
          </a:p>
        </p:txBody>
      </p:sp>
      <p:sp>
        <p:nvSpPr>
          <p:cNvPr id="5" name="TextBox 4">
            <a:extLst>
              <a:ext uri="{FF2B5EF4-FFF2-40B4-BE49-F238E27FC236}">
                <a16:creationId xmlns:a16="http://schemas.microsoft.com/office/drawing/2014/main" id="{5DF02B28-2533-3FEC-25FB-110712FF0017}"/>
              </a:ext>
            </a:extLst>
          </p:cNvPr>
          <p:cNvSpPr txBox="1"/>
          <p:nvPr/>
        </p:nvSpPr>
        <p:spPr>
          <a:xfrm>
            <a:off x="386629" y="1218298"/>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Create a map between tables to fill in the nulls </a:t>
            </a:r>
          </a:p>
        </p:txBody>
      </p:sp>
    </p:spTree>
    <p:extLst>
      <p:ext uri="{BB962C8B-B14F-4D97-AF65-F5344CB8AC3E}">
        <p14:creationId xmlns:p14="http://schemas.microsoft.com/office/powerpoint/2010/main" val="137943181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EFA81-108A-8529-16D9-C2ECF2795230}"/>
              </a:ext>
            </a:extLst>
          </p:cNvPr>
          <p:cNvPicPr>
            <a:picLocks noChangeAspect="1"/>
          </p:cNvPicPr>
          <p:nvPr/>
        </p:nvPicPr>
        <p:blipFill>
          <a:blip r:embed="rId2"/>
          <a:stretch>
            <a:fillRect/>
          </a:stretch>
        </p:blipFill>
        <p:spPr>
          <a:xfrm>
            <a:off x="2133601" y="1731433"/>
            <a:ext cx="13792200" cy="8173156"/>
          </a:xfrm>
          <a:prstGeom prst="rect">
            <a:avLst/>
          </a:prstGeom>
        </p:spPr>
      </p:pic>
      <p:sp>
        <p:nvSpPr>
          <p:cNvPr id="4" name="TextBox 3">
            <a:extLst>
              <a:ext uri="{FF2B5EF4-FFF2-40B4-BE49-F238E27FC236}">
                <a16:creationId xmlns:a16="http://schemas.microsoft.com/office/drawing/2014/main" id="{D4214364-FA6A-5A74-7770-F9B772FD561F}"/>
              </a:ext>
            </a:extLst>
          </p:cNvPr>
          <p:cNvSpPr txBox="1"/>
          <p:nvPr/>
        </p:nvSpPr>
        <p:spPr>
          <a:xfrm>
            <a:off x="417109" y="383344"/>
            <a:ext cx="6193729" cy="756617"/>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Cleaning</a:t>
            </a:r>
          </a:p>
        </p:txBody>
      </p:sp>
      <p:sp>
        <p:nvSpPr>
          <p:cNvPr id="5" name="TextBox 4">
            <a:extLst>
              <a:ext uri="{FF2B5EF4-FFF2-40B4-BE49-F238E27FC236}">
                <a16:creationId xmlns:a16="http://schemas.microsoft.com/office/drawing/2014/main" id="{6C6A497A-16E9-37BD-806F-CC768F657B42}"/>
              </a:ext>
            </a:extLst>
          </p:cNvPr>
          <p:cNvSpPr txBox="1"/>
          <p:nvPr/>
        </p:nvSpPr>
        <p:spPr>
          <a:xfrm>
            <a:off x="386629" y="1218298"/>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Replace Numeric Values with Time and Date like 1713397508000</a:t>
            </a:r>
          </a:p>
        </p:txBody>
      </p:sp>
    </p:spTree>
    <p:extLst>
      <p:ext uri="{BB962C8B-B14F-4D97-AF65-F5344CB8AC3E}">
        <p14:creationId xmlns:p14="http://schemas.microsoft.com/office/powerpoint/2010/main" val="249239883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B9F37-1318-31EA-4B40-81A6B65B6BA6}"/>
              </a:ext>
            </a:extLst>
          </p:cNvPr>
          <p:cNvPicPr>
            <a:picLocks noChangeAspect="1"/>
          </p:cNvPicPr>
          <p:nvPr/>
        </p:nvPicPr>
        <p:blipFill>
          <a:blip r:embed="rId2"/>
          <a:stretch>
            <a:fillRect/>
          </a:stretch>
        </p:blipFill>
        <p:spPr>
          <a:xfrm>
            <a:off x="757727" y="2085516"/>
            <a:ext cx="16772546" cy="7010400"/>
          </a:xfrm>
          <a:prstGeom prst="rect">
            <a:avLst/>
          </a:prstGeom>
        </p:spPr>
      </p:pic>
      <p:sp>
        <p:nvSpPr>
          <p:cNvPr id="4" name="TextBox 3">
            <a:extLst>
              <a:ext uri="{FF2B5EF4-FFF2-40B4-BE49-F238E27FC236}">
                <a16:creationId xmlns:a16="http://schemas.microsoft.com/office/drawing/2014/main" id="{EB34737D-D88E-7E28-14C2-13B1725268D6}"/>
              </a:ext>
            </a:extLst>
          </p:cNvPr>
          <p:cNvSpPr txBox="1"/>
          <p:nvPr/>
        </p:nvSpPr>
        <p:spPr>
          <a:xfrm>
            <a:off x="417109" y="383344"/>
            <a:ext cx="6193729" cy="756617"/>
          </a:xfrm>
          <a:prstGeom prst="rect">
            <a:avLst/>
          </a:prstGeom>
        </p:spPr>
        <p:txBody>
          <a:bodyPr lIns="0" tIns="0" rIns="0" bIns="0" rtlCol="0" anchor="t">
            <a:spAutoFit/>
          </a:bodyPr>
          <a:lstStyle/>
          <a:p>
            <a:pPr algn="l">
              <a:lnSpc>
                <a:spcPts val="5900"/>
              </a:lnSpc>
              <a:spcBef>
                <a:spcPct val="0"/>
              </a:spcBef>
            </a:pPr>
            <a:r>
              <a:rPr lang="en-US" sz="5900" b="1" dirty="0">
                <a:solidFill>
                  <a:srgbClr val="19598D"/>
                </a:solidFill>
                <a:latin typeface="Montserrat Ultra-Bold"/>
                <a:ea typeface="Montserrat Ultra-Bold"/>
                <a:cs typeface="Montserrat Ultra-Bold"/>
                <a:sym typeface="Montserrat Ultra-Bold"/>
              </a:rPr>
              <a:t>Data Cleaning</a:t>
            </a:r>
          </a:p>
        </p:txBody>
      </p:sp>
      <p:sp>
        <p:nvSpPr>
          <p:cNvPr id="5" name="TextBox 4">
            <a:extLst>
              <a:ext uri="{FF2B5EF4-FFF2-40B4-BE49-F238E27FC236}">
                <a16:creationId xmlns:a16="http://schemas.microsoft.com/office/drawing/2014/main" id="{2D9EBFFF-8077-ECC7-3DCD-9DF6E177B9CB}"/>
              </a:ext>
            </a:extLst>
          </p:cNvPr>
          <p:cNvSpPr txBox="1"/>
          <p:nvPr/>
        </p:nvSpPr>
        <p:spPr>
          <a:xfrm>
            <a:off x="386629" y="1240755"/>
            <a:ext cx="15972058" cy="397545"/>
          </a:xfrm>
          <a:prstGeom prst="rect">
            <a:avLst/>
          </a:prstGeom>
        </p:spPr>
        <p:txBody>
          <a:bodyPr lIns="0" tIns="0" rIns="0" bIns="0" rtlCol="0" anchor="t">
            <a:spAutoFit/>
          </a:bodyPr>
          <a:lstStyle/>
          <a:p>
            <a:pPr algn="l">
              <a:lnSpc>
                <a:spcPts val="3100"/>
              </a:lnSpc>
            </a:pPr>
            <a:r>
              <a:rPr lang="en-US" sz="3100" dirty="0">
                <a:solidFill>
                  <a:srgbClr val="19598D"/>
                </a:solidFill>
                <a:latin typeface="Montserrat"/>
                <a:ea typeface="Montserrat"/>
                <a:cs typeface="Montserrat"/>
                <a:sym typeface="Montserrat"/>
              </a:rPr>
              <a:t>Convert Posting file to 5 separate files </a:t>
            </a:r>
          </a:p>
        </p:txBody>
      </p:sp>
    </p:spTree>
    <p:extLst>
      <p:ext uri="{BB962C8B-B14F-4D97-AF65-F5344CB8AC3E}">
        <p14:creationId xmlns:p14="http://schemas.microsoft.com/office/powerpoint/2010/main" val="344198313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383</Words>
  <Application>Microsoft Office PowerPoint</Application>
  <PresentationFormat>Custom</PresentationFormat>
  <Paragraphs>72</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Montserrat Semi-Bold</vt:lpstr>
      <vt:lpstr>Arial</vt:lpstr>
      <vt:lpstr>Montserrat Ultra-Bold</vt:lpstr>
      <vt:lpstr>Montserrat Bold</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 Jobs</dc:title>
  <cp:lastModifiedBy>Aisha Gamal</cp:lastModifiedBy>
  <cp:revision>8</cp:revision>
  <dcterms:created xsi:type="dcterms:W3CDTF">2006-08-16T00:00:00Z</dcterms:created>
  <dcterms:modified xsi:type="dcterms:W3CDTF">2024-10-17T08:22:22Z</dcterms:modified>
  <dc:identifier>DAGTT0vDFhE</dc:identifier>
</cp:coreProperties>
</file>